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99"/>
    <a:srgbClr val="00CC99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906" y="64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E6066-D3A2-4FEF-A5BB-F24B46365D8A}" type="datetimeFigureOut">
              <a:rPr lang="ko-KR" altLang="en-US" smtClean="0"/>
              <a:pPr/>
              <a:t>2012-08-31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4EB91-9F8E-4471-A98F-C9954CFC3A3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E6066-D3A2-4FEF-A5BB-F24B46365D8A}" type="datetimeFigureOut">
              <a:rPr lang="ko-KR" altLang="en-US" smtClean="0"/>
              <a:pPr/>
              <a:t>2012-08-31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4EB91-9F8E-4471-A98F-C9954CFC3A3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E6066-D3A2-4FEF-A5BB-F24B46365D8A}" type="datetimeFigureOut">
              <a:rPr lang="ko-KR" altLang="en-US" smtClean="0"/>
              <a:pPr/>
              <a:t>2012-08-31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4EB91-9F8E-4471-A98F-C9954CFC3A3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E6066-D3A2-4FEF-A5BB-F24B46365D8A}" type="datetimeFigureOut">
              <a:rPr lang="ko-KR" altLang="en-US" smtClean="0"/>
              <a:pPr/>
              <a:t>2012-08-31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4EB91-9F8E-4471-A98F-C9954CFC3A3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E6066-D3A2-4FEF-A5BB-F24B46365D8A}" type="datetimeFigureOut">
              <a:rPr lang="ko-KR" altLang="en-US" smtClean="0"/>
              <a:pPr/>
              <a:t>2012-08-31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4EB91-9F8E-4471-A98F-C9954CFC3A3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E6066-D3A2-4FEF-A5BB-F24B46365D8A}" type="datetimeFigureOut">
              <a:rPr lang="ko-KR" altLang="en-US" smtClean="0"/>
              <a:pPr/>
              <a:t>2012-08-31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4EB91-9F8E-4471-A98F-C9954CFC3A3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E6066-D3A2-4FEF-A5BB-F24B46365D8A}" type="datetimeFigureOut">
              <a:rPr lang="ko-KR" altLang="en-US" smtClean="0"/>
              <a:pPr/>
              <a:t>2012-08-31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4EB91-9F8E-4471-A98F-C9954CFC3A3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E6066-D3A2-4FEF-A5BB-F24B46365D8A}" type="datetimeFigureOut">
              <a:rPr lang="ko-KR" altLang="en-US" smtClean="0"/>
              <a:pPr/>
              <a:t>2012-08-31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4EB91-9F8E-4471-A98F-C9954CFC3A3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E6066-D3A2-4FEF-A5BB-F24B46365D8A}" type="datetimeFigureOut">
              <a:rPr lang="ko-KR" altLang="en-US" smtClean="0"/>
              <a:pPr/>
              <a:t>2012-08-31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4EB91-9F8E-4471-A98F-C9954CFC3A3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E6066-D3A2-4FEF-A5BB-F24B46365D8A}" type="datetimeFigureOut">
              <a:rPr lang="ko-KR" altLang="en-US" smtClean="0"/>
              <a:pPr/>
              <a:t>2012-08-31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4EB91-9F8E-4471-A98F-C9954CFC3A3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E6066-D3A2-4FEF-A5BB-F24B46365D8A}" type="datetimeFigureOut">
              <a:rPr lang="ko-KR" altLang="en-US" smtClean="0"/>
              <a:pPr/>
              <a:t>2012-08-31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4EB91-9F8E-4471-A98F-C9954CFC3A3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E6066-D3A2-4FEF-A5BB-F24B46365D8A}" type="datetimeFigureOut">
              <a:rPr lang="ko-KR" altLang="en-US" smtClean="0"/>
              <a:pPr/>
              <a:t>2012-08-31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4EB91-9F8E-4471-A98F-C9954CFC3A3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academy.yongin.ac.kr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/>
          <p:cNvGrpSpPr/>
          <p:nvPr/>
        </p:nvGrpSpPr>
        <p:grpSpPr>
          <a:xfrm>
            <a:off x="188640" y="968177"/>
            <a:ext cx="2131665" cy="830997"/>
            <a:chOff x="3212976" y="886644"/>
            <a:chExt cx="2131665" cy="830997"/>
          </a:xfrm>
        </p:grpSpPr>
        <p:sp>
          <p:nvSpPr>
            <p:cNvPr id="11" name="TextBox 10"/>
            <p:cNvSpPr txBox="1"/>
            <p:nvPr/>
          </p:nvSpPr>
          <p:spPr>
            <a:xfrm>
              <a:off x="3232026" y="886644"/>
              <a:ext cx="504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800" smtClean="0"/>
                <a:t>.</a:t>
              </a:r>
              <a:endParaRPr lang="ko-KR" altLang="en-US" sz="4800"/>
            </a:p>
          </p:txBody>
        </p:sp>
        <p:grpSp>
          <p:nvGrpSpPr>
            <p:cNvPr id="15" name="그룹 14"/>
            <p:cNvGrpSpPr/>
            <p:nvPr/>
          </p:nvGrpSpPr>
          <p:grpSpPr>
            <a:xfrm>
              <a:off x="3212976" y="1064568"/>
              <a:ext cx="2131665" cy="566613"/>
              <a:chOff x="260648" y="651496"/>
              <a:chExt cx="2131665" cy="566613"/>
            </a:xfrm>
          </p:grpSpPr>
          <p:sp>
            <p:nvSpPr>
              <p:cNvPr id="7" name="직사각형 6"/>
              <p:cNvSpPr/>
              <p:nvPr/>
            </p:nvSpPr>
            <p:spPr>
              <a:xfrm>
                <a:off x="260648" y="651496"/>
                <a:ext cx="86444" cy="48508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520105" y="848777"/>
                <a:ext cx="18722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mtClean="0">
                    <a:latin typeface="휴먼엑스포" pitchFamily="18" charset="-127"/>
                    <a:ea typeface="휴먼엑스포" pitchFamily="18" charset="-127"/>
                  </a:rPr>
                  <a:t>수강신청 안내</a:t>
                </a:r>
                <a:endParaRPr lang="ko-KR" altLang="en-US">
                  <a:latin typeface="휴먼엑스포" pitchFamily="18" charset="-127"/>
                  <a:ea typeface="휴먼엑스포" pitchFamily="18" charset="-127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121965" y="1949693"/>
            <a:ext cx="6669360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sz="1400" smtClean="0">
                <a:latin typeface="휴먼엑스포" pitchFamily="18" charset="-127"/>
                <a:ea typeface="휴먼엑스포" pitchFamily="18" charset="-127"/>
              </a:rPr>
              <a:t>1. </a:t>
            </a:r>
            <a:r>
              <a:rPr lang="ko-KR" altLang="en-US" sz="1400" smtClean="0">
                <a:latin typeface="휴먼엑스포" pitchFamily="18" charset="-127"/>
                <a:ea typeface="휴먼엑스포" pitchFamily="18" charset="-127"/>
              </a:rPr>
              <a:t>원서접수</a:t>
            </a:r>
            <a:endParaRPr lang="en-US" altLang="ko-KR" sz="14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/>
            <a:r>
              <a:rPr lang="en-US" altLang="ko-KR" sz="1600">
                <a:solidFill>
                  <a:srgbClr val="FF00FF"/>
                </a:solidFill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600" smtClean="0">
                <a:solidFill>
                  <a:srgbClr val="FF00FF"/>
                </a:solidFill>
                <a:latin typeface="휴먼엑스포" pitchFamily="18" charset="-127"/>
                <a:ea typeface="휴먼엑스포" pitchFamily="18" charset="-127"/>
              </a:rPr>
              <a:t>  </a:t>
            </a:r>
            <a:r>
              <a:rPr lang="en-US" altLang="ko-KR" sz="1000" smtClean="0">
                <a:solidFill>
                  <a:srgbClr val="FF00FF"/>
                </a:solidFill>
                <a:latin typeface="휴먼엑스포" pitchFamily="18" charset="-127"/>
                <a:ea typeface="휴먼엑스포" pitchFamily="18" charset="-127"/>
              </a:rPr>
              <a:t>· 2012. 08. 31(</a:t>
            </a:r>
            <a:r>
              <a:rPr lang="ko-KR" altLang="en-US" sz="1000" smtClean="0">
                <a:solidFill>
                  <a:srgbClr val="FF00FF"/>
                </a:solidFill>
                <a:latin typeface="휴먼엑스포" pitchFamily="18" charset="-127"/>
                <a:ea typeface="휴먼엑스포" pitchFamily="18" charset="-127"/>
              </a:rPr>
              <a:t>금</a:t>
            </a:r>
            <a:r>
              <a:rPr lang="en-US" altLang="ko-KR" sz="1000" smtClean="0">
                <a:solidFill>
                  <a:srgbClr val="FF00FF"/>
                </a:solidFill>
                <a:latin typeface="휴먼엑스포" pitchFamily="18" charset="-127"/>
                <a:ea typeface="휴먼엑스포" pitchFamily="18" charset="-127"/>
              </a:rPr>
              <a:t>) ~ 09. 08</a:t>
            </a:r>
            <a:r>
              <a:rPr lang="ko-KR" altLang="en-US" sz="1000" smtClean="0">
                <a:solidFill>
                  <a:srgbClr val="FF00FF"/>
                </a:solidFill>
                <a:latin typeface="휴먼엑스포" pitchFamily="18" charset="-127"/>
                <a:ea typeface="휴먼엑스포" pitchFamily="18" charset="-127"/>
              </a:rPr>
              <a:t>까지 </a:t>
            </a:r>
            <a:r>
              <a:rPr lang="en-US" altLang="ko-KR" sz="1000" smtClean="0">
                <a:solidFill>
                  <a:srgbClr val="FF00FF"/>
                </a:solidFill>
                <a:latin typeface="휴먼엑스포" pitchFamily="18" charset="-127"/>
                <a:ea typeface="휴먼엑스포" pitchFamily="18" charset="-127"/>
              </a:rPr>
              <a:t>/ </a:t>
            </a:r>
            <a:r>
              <a:rPr lang="ko-KR" altLang="en-US" sz="1000" smtClean="0">
                <a:solidFill>
                  <a:srgbClr val="FF00FF"/>
                </a:solidFill>
                <a:latin typeface="휴먼엑스포" pitchFamily="18" charset="-127"/>
                <a:ea typeface="휴먼엑스포" pitchFamily="18" charset="-127"/>
              </a:rPr>
              <a:t>문의전화 후 </a:t>
            </a:r>
            <a:r>
              <a:rPr lang="ko-KR" altLang="en-US" sz="1000" smtClean="0">
                <a:solidFill>
                  <a:srgbClr val="FF00FF"/>
                </a:solidFill>
                <a:latin typeface="휴먼엑스포" pitchFamily="18" charset="-127"/>
                <a:ea typeface="휴먼엑스포" pitchFamily="18" charset="-127"/>
              </a:rPr>
              <a:t>접수바랍니다</a:t>
            </a:r>
            <a:r>
              <a:rPr lang="en-US" altLang="ko-KR" sz="1000" smtClean="0">
                <a:solidFill>
                  <a:srgbClr val="FF00FF"/>
                </a:solidFill>
                <a:latin typeface="휴먼엑스포" pitchFamily="18" charset="-127"/>
                <a:ea typeface="휴먼엑스포" pitchFamily="18" charset="-127"/>
              </a:rPr>
              <a:t>. </a:t>
            </a:r>
            <a:r>
              <a:rPr lang="ko-KR" altLang="en-US" sz="1000" smtClean="0">
                <a:solidFill>
                  <a:srgbClr val="FF00FF"/>
                </a:solidFill>
                <a:latin typeface="휴먼엑스포" pitchFamily="18" charset="-127"/>
                <a:ea typeface="휴먼엑스포" pitchFamily="18" charset="-127"/>
              </a:rPr>
              <a:t>최진철교수님</a:t>
            </a:r>
            <a:r>
              <a:rPr lang="en-US" altLang="ko-KR" sz="1000" smtClean="0">
                <a:solidFill>
                  <a:srgbClr val="FF00FF"/>
                </a:solidFill>
                <a:latin typeface="휴먼엑스포" pitchFamily="18" charset="-127"/>
                <a:ea typeface="휴먼엑스포" pitchFamily="18" charset="-127"/>
              </a:rPr>
              <a:t>(010-8724-4883)</a:t>
            </a:r>
            <a:endParaRPr lang="en-US" altLang="ko-KR" sz="1000" smtClean="0">
              <a:solidFill>
                <a:srgbClr val="FF00FF"/>
              </a:solidFill>
              <a:latin typeface="휴먼엑스포" pitchFamily="18" charset="-127"/>
              <a:ea typeface="휴먼엑스포" pitchFamily="18" charset="-127"/>
            </a:endParaRPr>
          </a:p>
          <a:p>
            <a:pPr marL="342900" indent="-342900"/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   </a:t>
            </a:r>
            <a:endParaRPr lang="en-US" altLang="ko-KR" sz="120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400" smtClean="0">
                <a:latin typeface="휴먼엑스포" pitchFamily="18" charset="-127"/>
                <a:ea typeface="휴먼엑스포" pitchFamily="18" charset="-127"/>
              </a:rPr>
              <a:t>2. </a:t>
            </a:r>
            <a:r>
              <a:rPr lang="ko-KR" altLang="en-US" sz="1400" smtClean="0">
                <a:latin typeface="휴먼엑스포" pitchFamily="18" charset="-127"/>
                <a:ea typeface="휴먼엑스포" pitchFamily="18" charset="-127"/>
              </a:rPr>
              <a:t>접수방법</a:t>
            </a:r>
            <a:endParaRPr lang="en-US" altLang="ko-KR" sz="14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2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1)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방문접수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체육과학대학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3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층 평생교육원 운영과 및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사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)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한국줄넘기협회</a:t>
            </a:r>
            <a:endParaRPr lang="en-US" altLang="ko-KR" sz="10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2) FAX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접수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: 031-8020-3220 / 02-558-0930</a:t>
            </a:r>
          </a:p>
          <a:p>
            <a:pPr marL="342900" indent="-342900">
              <a:lnSpc>
                <a:spcPts val="15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               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입학원서 작성 →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FAX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송수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제출서류 제출 → 접수확인 전화</a:t>
            </a:r>
            <a:endParaRPr lang="en-US" altLang="ko-KR" sz="10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3)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인터넷접수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  <a:hlinkClick r:id="rId2"/>
              </a:rPr>
              <a:t>http://academy.yongin.ac.kr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접속</a:t>
            </a:r>
            <a:endParaRPr lang="en-US" altLang="ko-KR" sz="10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                 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입학원서 작성 → 메일송부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(E-mail : korea_rope@hanmeil.net).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제출서류 → 접수확인전화</a:t>
            </a:r>
            <a:endParaRPr lang="en-US" altLang="ko-KR" sz="10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/>
            <a:endParaRPr lang="en-US" altLang="ko-KR" sz="100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400" smtClean="0">
                <a:latin typeface="휴먼엑스포" pitchFamily="18" charset="-127"/>
                <a:ea typeface="휴먼엑스포" pitchFamily="18" charset="-127"/>
              </a:rPr>
              <a:t>3. </a:t>
            </a:r>
            <a:r>
              <a:rPr lang="ko-KR" altLang="en-US" sz="1400" smtClean="0">
                <a:latin typeface="휴먼엑스포" pitchFamily="18" charset="-127"/>
                <a:ea typeface="휴먼엑스포" pitchFamily="18" charset="-127"/>
              </a:rPr>
              <a:t>납부방법</a:t>
            </a:r>
            <a:endParaRPr lang="en-US" altLang="ko-KR" sz="14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1)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무통장 입금</a:t>
            </a:r>
            <a:endParaRPr lang="en-US" altLang="ko-KR" sz="10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    ①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온라인 무통장 입금 외환은행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347-22-00860-1(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용인대평생교육원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342900" indent="-342900">
              <a:lnSpc>
                <a:spcPts val="1500"/>
              </a:lnSpc>
            </a:pP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    ②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입금은 반드시 수강생 본인 명의로 입금바람</a:t>
            </a:r>
            <a:endParaRPr lang="en-US" altLang="ko-KR" sz="10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2)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카드 결재</a:t>
            </a:r>
            <a:endParaRPr lang="en-US" altLang="ko-KR" sz="10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   ①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결재 가능 카드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비씨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국민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삼성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외환</a:t>
            </a:r>
            <a:endParaRPr lang="en-US" altLang="ko-KR" sz="10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   ②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결재 가능 장소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평생교육원 및 골프연습장</a:t>
            </a:r>
            <a:endParaRPr lang="en-US" altLang="ko-KR" sz="10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/>
            <a:endParaRPr lang="en-US" altLang="ko-KR" sz="100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400" smtClean="0">
                <a:latin typeface="휴먼엑스포" pitchFamily="18" charset="-127"/>
                <a:ea typeface="휴먼엑스포" pitchFamily="18" charset="-127"/>
              </a:rPr>
              <a:t>4. </a:t>
            </a:r>
            <a:r>
              <a:rPr lang="ko-KR" altLang="en-US" sz="1400" smtClean="0">
                <a:latin typeface="휴먼엑스포" pitchFamily="18" charset="-127"/>
                <a:ea typeface="휴먼엑스포" pitchFamily="18" charset="-127"/>
              </a:rPr>
              <a:t>지원자격</a:t>
            </a:r>
            <a:endParaRPr lang="en-US" altLang="ko-KR" sz="14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 1)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학력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경력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연령에 제한 없음</a:t>
            </a:r>
            <a:endParaRPr lang="en-US" altLang="ko-KR" sz="10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2)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일선지도자 및 해당분야에 관심있는 자</a:t>
            </a:r>
            <a:endParaRPr lang="en-US" altLang="ko-KR" sz="10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3)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지도자가 되고 싶은 자</a:t>
            </a:r>
            <a:endParaRPr lang="en-US" altLang="ko-KR" sz="10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/>
            <a:endParaRPr lang="en-US" altLang="ko-KR" sz="100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400" smtClean="0">
                <a:latin typeface="휴먼엑스포" pitchFamily="18" charset="-127"/>
                <a:ea typeface="휴먼엑스포" pitchFamily="18" charset="-127"/>
              </a:rPr>
              <a:t>5. </a:t>
            </a:r>
            <a:r>
              <a:rPr lang="ko-KR" altLang="en-US" sz="1400" smtClean="0">
                <a:latin typeface="휴먼엑스포" pitchFamily="18" charset="-127"/>
                <a:ea typeface="휴먼엑스포" pitchFamily="18" charset="-127"/>
              </a:rPr>
              <a:t>제출서류</a:t>
            </a:r>
            <a:endParaRPr lang="en-US" altLang="ko-KR" sz="14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1)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입학원서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본교 소정양식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) 1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부</a:t>
            </a:r>
            <a:endParaRPr lang="en-US" altLang="ko-KR" sz="10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2)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사진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1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매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(3×4cm)</a:t>
            </a:r>
          </a:p>
          <a:p>
            <a:pPr marL="342900" indent="-342900">
              <a:lnSpc>
                <a:spcPts val="15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3)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신분증 사본</a:t>
            </a:r>
            <a:endParaRPr lang="en-US" altLang="ko-KR" sz="10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4)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할인혜택 확인 증빙서류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(7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번 증빙서류 참고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342900" indent="-342900"/>
            <a:endParaRPr lang="en-US" altLang="ko-KR" sz="100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400" smtClean="0">
                <a:latin typeface="휴먼엑스포" pitchFamily="18" charset="-127"/>
                <a:ea typeface="휴먼엑스포" pitchFamily="18" charset="-127"/>
              </a:rPr>
              <a:t>6. </a:t>
            </a:r>
            <a:r>
              <a:rPr lang="ko-KR" altLang="en-US" sz="1400" smtClean="0">
                <a:latin typeface="휴먼엑스포" pitchFamily="18" charset="-127"/>
                <a:ea typeface="휴먼엑스포" pitchFamily="18" charset="-127"/>
              </a:rPr>
              <a:t>환불규정</a:t>
            </a:r>
            <a:endParaRPr lang="en-US" altLang="ko-KR" sz="14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1)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수업시작 전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수강료 전액</a:t>
            </a:r>
            <a:endParaRPr lang="en-US" altLang="ko-KR" sz="10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2)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수업시작 후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반환사유가 발생한 달의 반환대상 수강료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+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나머지 달의 수강료 전액</a:t>
            </a:r>
            <a:endParaRPr lang="en-US" altLang="ko-KR" sz="10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3) 1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달의 계산은 수업시작일로부터 역에 의한 계산에 따라 기산일의 전일까지 봄</a:t>
            </a:r>
            <a:endParaRPr lang="en-US" altLang="ko-KR" sz="10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4)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반환사유가 발생한 달은 아래의 조건에 준하여 산출함</a:t>
            </a:r>
            <a:endParaRPr lang="en-US" altLang="ko-KR" sz="10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  -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해당 달 수업시간의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1/3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이 지나기 전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이미 낸 수강료의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2/3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해당액</a:t>
            </a:r>
            <a:endParaRPr lang="en-US" altLang="ko-KR" sz="10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  -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해당 달 수업시간의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1/2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이 지나기 전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이미 낸 수강료의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1/2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해당액</a:t>
            </a:r>
            <a:endParaRPr lang="en-US" altLang="ko-KR" sz="10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  -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해당 달 수업시간의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1/2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이 지난 후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반환하지 아니함</a:t>
            </a:r>
            <a:endParaRPr lang="en-US" altLang="ko-KR" sz="10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5)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수강포기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환불신청서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)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의사를 확인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제출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)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한 날의 다음날부터 계산하여 반환함</a:t>
            </a:r>
            <a:endParaRPr lang="en-US" altLang="ko-KR" sz="1000" smtClean="0">
              <a:latin typeface="휴먼엑스포" pitchFamily="18" charset="-127"/>
              <a:ea typeface="휴먼엑스포" pitchFamily="18" charset="-127"/>
            </a:endParaRPr>
          </a:p>
          <a:p>
            <a:pPr marL="342900" indent="-342900">
              <a:lnSpc>
                <a:spcPts val="15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6) 10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원 미만은 절사함</a:t>
            </a:r>
            <a:endParaRPr lang="ko-KR" altLang="en-US" sz="1000">
              <a:latin typeface="휴먼엑스포" pitchFamily="18" charset="-127"/>
              <a:ea typeface="휴먼엑스포" pitchFamily="18" charset="-127"/>
            </a:endParaRPr>
          </a:p>
        </p:txBody>
      </p:sp>
      <p:pic>
        <p:nvPicPr>
          <p:cNvPr id="14" name="그림 13" descr="asdfsdfsf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52736" cy="992560"/>
          </a:xfrm>
          <a:prstGeom prst="round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80728" y="147514"/>
            <a:ext cx="18722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chemeClr val="accent5"/>
                </a:solidFill>
                <a:latin typeface="휴먼모음T" pitchFamily="18" charset="-127"/>
                <a:ea typeface="휴먼모음T" pitchFamily="18" charset="-127"/>
              </a:rPr>
              <a:t>용인대학교</a:t>
            </a:r>
            <a:endParaRPr lang="en-US" altLang="ko-KR" smtClean="0">
              <a:solidFill>
                <a:schemeClr val="accent5"/>
              </a:solidFill>
              <a:latin typeface="휴먼모음T" pitchFamily="18" charset="-127"/>
              <a:ea typeface="휴먼모음T" pitchFamily="18" charset="-127"/>
            </a:endParaRPr>
          </a:p>
          <a:p>
            <a:r>
              <a:rPr lang="ko-KR" altLang="en-US" sz="2400" smtClean="0">
                <a:solidFill>
                  <a:srgbClr val="00FF99"/>
                </a:solidFill>
                <a:latin typeface="휴먼모음T" pitchFamily="18" charset="-127"/>
                <a:ea typeface="휴먼모음T" pitchFamily="18" charset="-127"/>
              </a:rPr>
              <a:t>평생교육</a:t>
            </a:r>
            <a:r>
              <a:rPr lang="ko-KR" altLang="en-US" sz="2400">
                <a:solidFill>
                  <a:srgbClr val="00FF99"/>
                </a:solidFill>
                <a:latin typeface="휴먼모음T" pitchFamily="18" charset="-127"/>
                <a:ea typeface="휴먼모음T" pitchFamily="18" charset="-127"/>
              </a:rPr>
              <a:t>원</a:t>
            </a:r>
          </a:p>
        </p:txBody>
      </p:sp>
      <p:cxnSp>
        <p:nvCxnSpPr>
          <p:cNvPr id="19" name="직선 연결선 18"/>
          <p:cNvCxnSpPr/>
          <p:nvPr/>
        </p:nvCxnSpPr>
        <p:spPr>
          <a:xfrm>
            <a:off x="81533" y="997893"/>
            <a:ext cx="666936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모서리가 둥근 직사각형 19"/>
          <p:cNvSpPr/>
          <p:nvPr/>
        </p:nvSpPr>
        <p:spPr>
          <a:xfrm>
            <a:off x="0" y="9580562"/>
            <a:ext cx="6858000" cy="344488"/>
          </a:xfrm>
          <a:prstGeom prst="roundRect">
            <a:avLst>
              <a:gd name="adj" fmla="val 1943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ko-KR" altLang="en-US" smtClean="0">
                <a:latin typeface="휴먼모음T" pitchFamily="18" charset="-127"/>
                <a:ea typeface="휴먼모음T" pitchFamily="18" charset="-127"/>
              </a:rPr>
              <a:t>문의전화 </a:t>
            </a:r>
            <a:r>
              <a:rPr lang="en-US" altLang="ko-KR" smtClean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en-US" altLang="ko-KR" smtClean="0">
                <a:latin typeface="휴먼모음T" pitchFamily="18" charset="-127"/>
                <a:ea typeface="휴먼모음T" pitchFamily="18" charset="-127"/>
              </a:rPr>
              <a:t>010-8724-4883 </a:t>
            </a:r>
            <a:r>
              <a:rPr lang="en-US" altLang="ko-KR" smtClean="0">
                <a:latin typeface="휴먼모음T" pitchFamily="18" charset="-127"/>
                <a:ea typeface="휴먼모음T" pitchFamily="18" charset="-127"/>
              </a:rPr>
              <a:t>/ 02-558-0930</a:t>
            </a:r>
            <a:endParaRPr lang="ko-KR" altLang="en-US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48646" y="296863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mtClean="0">
                <a:solidFill>
                  <a:schemeClr val="bg1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줄넘기 수강 안내</a:t>
            </a:r>
            <a:endParaRPr lang="ko-KR" altLang="en-US" sz="2800">
              <a:solidFill>
                <a:schemeClr val="bg1">
                  <a:lumMod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cxnSp>
        <p:nvCxnSpPr>
          <p:cNvPr id="23" name="직선 연결선 22"/>
          <p:cNvCxnSpPr/>
          <p:nvPr/>
        </p:nvCxnSpPr>
        <p:spPr>
          <a:xfrm>
            <a:off x="2564904" y="181422"/>
            <a:ext cx="0" cy="72008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직사각형 23"/>
          <p:cNvSpPr/>
          <p:nvPr/>
        </p:nvSpPr>
        <p:spPr>
          <a:xfrm>
            <a:off x="6586984" y="7583388"/>
            <a:ext cx="144016" cy="16561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/>
          <p:cNvSpPr/>
          <p:nvPr/>
        </p:nvSpPr>
        <p:spPr>
          <a:xfrm>
            <a:off x="6582112" y="9320976"/>
            <a:ext cx="144016" cy="14401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339</Words>
  <Application>Microsoft Office PowerPoint</Application>
  <PresentationFormat>A4 용지(210x297mm)</PresentationFormat>
  <Paragraphs>45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user</cp:lastModifiedBy>
  <cp:revision>13</cp:revision>
  <dcterms:created xsi:type="dcterms:W3CDTF">2012-08-30T09:18:20Z</dcterms:created>
  <dcterms:modified xsi:type="dcterms:W3CDTF">2012-08-31T11:00:23Z</dcterms:modified>
</cp:coreProperties>
</file>