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7561263" cy="10801350"/>
  <p:notesSz cx="6858000" cy="9144000"/>
  <p:defaultTextStyle>
    <a:defPPr>
      <a:defRPr lang="ko-KR"/>
    </a:defPPr>
    <a:lvl1pPr marL="0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3776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7552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81328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75104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8880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62656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56432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50208" algn="l" defTabSz="987552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338" y="654"/>
      </p:cViewPr>
      <p:guideLst>
        <p:guide orient="horz" pos="3404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67098" y="3355422"/>
            <a:ext cx="6427073" cy="23152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34191" y="6120766"/>
            <a:ext cx="5292885" cy="27603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50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111438" y="577575"/>
            <a:ext cx="1275964" cy="12286536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83550" y="577575"/>
            <a:ext cx="3701869" cy="12286536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7291" y="6940869"/>
            <a:ext cx="6427073" cy="2145269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97291" y="4578075"/>
            <a:ext cx="6427073" cy="236279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3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813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75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688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6265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564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502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83549" y="3360422"/>
            <a:ext cx="2488916" cy="950368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898486" y="3360422"/>
            <a:ext cx="2488916" cy="950368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8066" y="432556"/>
            <a:ext cx="6805137" cy="180022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8067" y="2417804"/>
            <a:ext cx="3340871" cy="100762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76" indent="0">
              <a:buNone/>
              <a:defRPr sz="2200" b="1"/>
            </a:lvl2pPr>
            <a:lvl3pPr marL="987552" indent="0">
              <a:buNone/>
              <a:defRPr sz="1900" b="1"/>
            </a:lvl3pPr>
            <a:lvl4pPr marL="1481328" indent="0">
              <a:buNone/>
              <a:defRPr sz="1700" b="1"/>
            </a:lvl4pPr>
            <a:lvl5pPr marL="1975104" indent="0">
              <a:buNone/>
              <a:defRPr sz="1700" b="1"/>
            </a:lvl5pPr>
            <a:lvl6pPr marL="2468880" indent="0">
              <a:buNone/>
              <a:defRPr sz="1700" b="1"/>
            </a:lvl6pPr>
            <a:lvl7pPr marL="2962656" indent="0">
              <a:buNone/>
              <a:defRPr sz="1700" b="1"/>
            </a:lvl7pPr>
            <a:lvl8pPr marL="3456432" indent="0">
              <a:buNone/>
              <a:defRPr sz="1700" b="1"/>
            </a:lvl8pPr>
            <a:lvl9pPr marL="3950208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78067" y="3425430"/>
            <a:ext cx="3340871" cy="62232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841019" y="2417804"/>
            <a:ext cx="3342183" cy="100762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76" indent="0">
              <a:buNone/>
              <a:defRPr sz="2200" b="1"/>
            </a:lvl2pPr>
            <a:lvl3pPr marL="987552" indent="0">
              <a:buNone/>
              <a:defRPr sz="1900" b="1"/>
            </a:lvl3pPr>
            <a:lvl4pPr marL="1481328" indent="0">
              <a:buNone/>
              <a:defRPr sz="1700" b="1"/>
            </a:lvl4pPr>
            <a:lvl5pPr marL="1975104" indent="0">
              <a:buNone/>
              <a:defRPr sz="1700" b="1"/>
            </a:lvl5pPr>
            <a:lvl6pPr marL="2468880" indent="0">
              <a:buNone/>
              <a:defRPr sz="1700" b="1"/>
            </a:lvl6pPr>
            <a:lvl7pPr marL="2962656" indent="0">
              <a:buNone/>
              <a:defRPr sz="1700" b="1"/>
            </a:lvl7pPr>
            <a:lvl8pPr marL="3456432" indent="0">
              <a:buNone/>
              <a:defRPr sz="1700" b="1"/>
            </a:lvl8pPr>
            <a:lvl9pPr marL="3950208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841019" y="3425430"/>
            <a:ext cx="3342183" cy="62232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8066" y="430055"/>
            <a:ext cx="2487603" cy="183022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56247" y="430056"/>
            <a:ext cx="4226957" cy="921865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8066" y="2260286"/>
            <a:ext cx="2487603" cy="7388425"/>
          </a:xfrm>
        </p:spPr>
        <p:txBody>
          <a:bodyPr/>
          <a:lstStyle>
            <a:lvl1pPr marL="0" indent="0">
              <a:buNone/>
              <a:defRPr sz="1500"/>
            </a:lvl1pPr>
            <a:lvl2pPr marL="493776" indent="0">
              <a:buNone/>
              <a:defRPr sz="1300"/>
            </a:lvl2pPr>
            <a:lvl3pPr marL="987552" indent="0">
              <a:buNone/>
              <a:defRPr sz="1100"/>
            </a:lvl3pPr>
            <a:lvl4pPr marL="1481328" indent="0">
              <a:buNone/>
              <a:defRPr sz="1000"/>
            </a:lvl4pPr>
            <a:lvl5pPr marL="1975104" indent="0">
              <a:buNone/>
              <a:defRPr sz="1000"/>
            </a:lvl5pPr>
            <a:lvl6pPr marL="2468880" indent="0">
              <a:buNone/>
              <a:defRPr sz="1000"/>
            </a:lvl6pPr>
            <a:lvl7pPr marL="2962656" indent="0">
              <a:buNone/>
              <a:defRPr sz="1000"/>
            </a:lvl7pPr>
            <a:lvl8pPr marL="3456432" indent="0">
              <a:buNone/>
              <a:defRPr sz="1000"/>
            </a:lvl8pPr>
            <a:lvl9pPr marL="3950208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82062" y="7560948"/>
            <a:ext cx="4536758" cy="89261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82062" y="965123"/>
            <a:ext cx="4536758" cy="6480810"/>
          </a:xfrm>
        </p:spPr>
        <p:txBody>
          <a:bodyPr/>
          <a:lstStyle>
            <a:lvl1pPr marL="0" indent="0">
              <a:buNone/>
              <a:defRPr sz="3500"/>
            </a:lvl1pPr>
            <a:lvl2pPr marL="493776" indent="0">
              <a:buNone/>
              <a:defRPr sz="3000"/>
            </a:lvl2pPr>
            <a:lvl3pPr marL="987552" indent="0">
              <a:buNone/>
              <a:defRPr sz="2600"/>
            </a:lvl3pPr>
            <a:lvl4pPr marL="1481328" indent="0">
              <a:buNone/>
              <a:defRPr sz="2200"/>
            </a:lvl4pPr>
            <a:lvl5pPr marL="1975104" indent="0">
              <a:buNone/>
              <a:defRPr sz="2200"/>
            </a:lvl5pPr>
            <a:lvl6pPr marL="2468880" indent="0">
              <a:buNone/>
              <a:defRPr sz="2200"/>
            </a:lvl6pPr>
            <a:lvl7pPr marL="2962656" indent="0">
              <a:buNone/>
              <a:defRPr sz="2200"/>
            </a:lvl7pPr>
            <a:lvl8pPr marL="3456432" indent="0">
              <a:buNone/>
              <a:defRPr sz="2200"/>
            </a:lvl8pPr>
            <a:lvl9pPr marL="3950208" indent="0">
              <a:buNone/>
              <a:defRPr sz="22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82062" y="8453559"/>
            <a:ext cx="4536758" cy="1267658"/>
          </a:xfrm>
        </p:spPr>
        <p:txBody>
          <a:bodyPr/>
          <a:lstStyle>
            <a:lvl1pPr marL="0" indent="0">
              <a:buNone/>
              <a:defRPr sz="1500"/>
            </a:lvl1pPr>
            <a:lvl2pPr marL="493776" indent="0">
              <a:buNone/>
              <a:defRPr sz="1300"/>
            </a:lvl2pPr>
            <a:lvl3pPr marL="987552" indent="0">
              <a:buNone/>
              <a:defRPr sz="1100"/>
            </a:lvl3pPr>
            <a:lvl4pPr marL="1481328" indent="0">
              <a:buNone/>
              <a:defRPr sz="1000"/>
            </a:lvl4pPr>
            <a:lvl5pPr marL="1975104" indent="0">
              <a:buNone/>
              <a:defRPr sz="1000"/>
            </a:lvl5pPr>
            <a:lvl6pPr marL="2468880" indent="0">
              <a:buNone/>
              <a:defRPr sz="1000"/>
            </a:lvl6pPr>
            <a:lvl7pPr marL="2962656" indent="0">
              <a:buNone/>
              <a:defRPr sz="1000"/>
            </a:lvl7pPr>
            <a:lvl8pPr marL="3456432" indent="0">
              <a:buNone/>
              <a:defRPr sz="1000"/>
            </a:lvl8pPr>
            <a:lvl9pPr marL="3950208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78066" y="432556"/>
            <a:ext cx="6805137" cy="1800224"/>
          </a:xfrm>
          <a:prstGeom prst="rect">
            <a:avLst/>
          </a:prstGeom>
        </p:spPr>
        <p:txBody>
          <a:bodyPr vert="horz" lIns="98755" tIns="49378" rIns="98755" bIns="4937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8066" y="2520318"/>
            <a:ext cx="6805137" cy="7128391"/>
          </a:xfrm>
          <a:prstGeom prst="rect">
            <a:avLst/>
          </a:prstGeom>
        </p:spPr>
        <p:txBody>
          <a:bodyPr vert="horz" lIns="98755" tIns="49378" rIns="98755" bIns="4937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78066" y="10011255"/>
            <a:ext cx="1764295" cy="575071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2BD2C-5AE3-4285-A963-83E4B80D8052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583433" y="10011255"/>
            <a:ext cx="2394400" cy="575071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418909" y="10011255"/>
            <a:ext cx="1764295" cy="575071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57543-9294-4001-8D8D-7FA9E6CA65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87552" rtl="0" eaLnBrk="1" latinLnBrk="1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332" indent="-370332" algn="l" defTabSz="987552" rtl="0" eaLnBrk="1" latinLnBrk="1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2386" indent="-308610" algn="l" defTabSz="987552" rtl="0" eaLnBrk="1" latinLnBrk="1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indent="-246888" algn="l" defTabSz="987552" rtl="0" eaLnBrk="1" latinLnBrk="1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indent="-246888" algn="l" defTabSz="987552" rtl="0" eaLnBrk="1" latinLnBrk="1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21992" indent="-246888" algn="l" defTabSz="987552" rtl="0" eaLnBrk="1" latinLnBrk="1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15768" indent="-246888" algn="l" defTabSz="987552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544" indent="-246888" algn="l" defTabSz="987552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03320" indent="-246888" algn="l" defTabSz="987552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indent="-246888" algn="l" defTabSz="987552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7552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328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5104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880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656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432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50208" algn="l" defTabSz="987552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9"/>
          <p:cNvGrpSpPr/>
          <p:nvPr/>
        </p:nvGrpSpPr>
        <p:grpSpPr>
          <a:xfrm>
            <a:off x="900311" y="2160315"/>
            <a:ext cx="1863405" cy="569168"/>
            <a:chOff x="404664" y="3440833"/>
            <a:chExt cx="1690092" cy="521988"/>
          </a:xfrm>
        </p:grpSpPr>
        <p:sp>
          <p:nvSpPr>
            <p:cNvPr id="36" name="TextBox 35"/>
            <p:cNvSpPr txBox="1"/>
            <p:nvPr/>
          </p:nvSpPr>
          <p:spPr>
            <a:xfrm>
              <a:off x="404664" y="3446165"/>
              <a:ext cx="1008112" cy="51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000" smtClean="0">
                  <a:latin typeface="HY얕은샘물M" pitchFamily="18" charset="-127"/>
                  <a:ea typeface="HY얕은샘물M" pitchFamily="18" charset="-127"/>
                </a:rPr>
                <a:t>심사</a:t>
              </a:r>
              <a:endParaRPr lang="ko-KR" altLang="en-US" sz="30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86644" y="3440833"/>
              <a:ext cx="1008112" cy="51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000">
                  <a:latin typeface="HY얕은샘물M" pitchFamily="18" charset="-127"/>
                  <a:ea typeface="HY얕은샘물M" pitchFamily="18" charset="-127"/>
                </a:rPr>
                <a:t>일정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" y="2736379"/>
            <a:ext cx="4366569" cy="6563028"/>
          </a:xfrm>
          <a:prstGeom prst="rect">
            <a:avLst/>
          </a:prstGeom>
          <a:noFill/>
        </p:spPr>
        <p:txBody>
          <a:bodyPr wrap="square" lIns="98755" tIns="49378" rIns="98755" bIns="493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 </a:t>
            </a:r>
            <a:r>
              <a:rPr lang="ko-KR" altLang="en-US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시 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2012. 9. 16(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 </a:t>
            </a:r>
            <a:r>
              <a:rPr lang="ko-KR" altLang="en-US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간 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9:00~</a:t>
            </a:r>
            <a:r>
              <a:rPr lang="ko-KR" altLang="en-US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오후</a:t>
            </a:r>
            <a:r>
              <a:rPr lang="en-US" altLang="ko-KR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12:00(3</a:t>
            </a:r>
            <a:r>
              <a:rPr lang="ko-KR" altLang="en-US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시간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장 </a:t>
            </a:r>
            <a:r>
              <a:rPr lang="ko-KR" altLang="en-US" sz="10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소 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심사 위원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한국줄넘기 연수 원장 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최진철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전 국가대표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        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(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N.B.J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파워점프 최진철 원장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주 최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 :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사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한국줄넘기협회 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02-553-0065</a:t>
            </a:r>
          </a:p>
          <a:p>
            <a:pPr>
              <a:lnSpc>
                <a:spcPct val="150000"/>
              </a:lnSpc>
            </a:pP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        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김태호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회장    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010-3893-7129</a:t>
            </a:r>
          </a:p>
          <a:p>
            <a:pPr>
              <a:lnSpc>
                <a:spcPct val="150000"/>
              </a:lnSpc>
            </a:pP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           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주 관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: NBj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파워점프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문 의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 02-553-0065 </a:t>
            </a:r>
          </a:p>
          <a:p>
            <a:pPr>
              <a:lnSpc>
                <a:spcPct val="150000"/>
              </a:lnSpc>
            </a:pP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          사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한국줄넘기 협회 김태호 회장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(010-3893-7129)</a:t>
            </a:r>
          </a:p>
          <a:p>
            <a:pPr>
              <a:lnSpc>
                <a:spcPct val="150000"/>
              </a:lnSpc>
            </a:pP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          사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한국줄넘기 협회 최진철 부회장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(010-8724-4883)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심사비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6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만원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식사는 각자 준비 해 주세요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         </a:t>
            </a:r>
            <a:endParaRPr lang="en-US" altLang="ko-KR" sz="100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입금 계좌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국민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860601-04-052468 /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예금주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한국줄넘기협회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참가 대상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만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6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세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만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15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세  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준 비 물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간편한 운동복장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운동화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줄넘기는 협회에서 지급</a:t>
            </a:r>
            <a:r>
              <a:rPr lang="en-US" altLang="ko-KR" sz="10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접수 마감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2012. 9.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20(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목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>
                <a:latin typeface="휴먼모음T" pitchFamily="18" charset="-127"/>
                <a:ea typeface="휴먼모음T" pitchFamily="18" charset="-127"/>
              </a:rPr>
              <a:t>까지</a:t>
            </a:r>
            <a:endParaRPr lang="en-US" altLang="ko-KR" sz="10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접수 방법 </a:t>
            </a:r>
            <a:r>
              <a:rPr lang="en-US" altLang="ko-KR" sz="100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각 체육관 </a:t>
            </a: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심사 종목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: 1.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가위바위보스텝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2.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앞흔들어 스텝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3.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엇걸어풀어스텝</a:t>
            </a: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        4.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뒤로뛰기스텝 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5.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되돌려뛰기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6.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옆떨쳐앞으로뛰기</a:t>
            </a: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        7.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옆떨쳐엇걸뛰기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8.2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중뛰기  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9,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솔개뛰기</a:t>
            </a: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       10.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송골매뛰기</a:t>
            </a: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        </a:t>
            </a:r>
          </a:p>
          <a:p>
            <a:pPr>
              <a:lnSpc>
                <a:spcPct val="150000"/>
              </a:lnSpc>
            </a:pPr>
            <a:r>
              <a:rPr lang="en-US" altLang="ko-KR" sz="1000" smtClean="0">
                <a:latin typeface="휴먼모음T" pitchFamily="18" charset="-127"/>
                <a:ea typeface="휴먼모음T" pitchFamily="18" charset="-127"/>
              </a:rPr>
              <a:t>             </a:t>
            </a:r>
            <a:r>
              <a:rPr lang="ko-KR" altLang="en-US" sz="1000" smtClean="0"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00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" name="그룹 42"/>
          <p:cNvGrpSpPr/>
          <p:nvPr/>
        </p:nvGrpSpPr>
        <p:grpSpPr>
          <a:xfrm>
            <a:off x="3708059" y="2420944"/>
            <a:ext cx="82139" cy="5507674"/>
            <a:chOff x="3815329" y="3512839"/>
            <a:chExt cx="74500" cy="5051131"/>
          </a:xfrm>
        </p:grpSpPr>
        <p:sp>
          <p:nvSpPr>
            <p:cNvPr id="34" name="직사각형 33"/>
            <p:cNvSpPr/>
            <p:nvPr/>
          </p:nvSpPr>
          <p:spPr>
            <a:xfrm>
              <a:off x="3815329" y="3512839"/>
              <a:ext cx="74500" cy="354110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5329" y="7041232"/>
              <a:ext cx="74500" cy="152273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463067" y="773998"/>
            <a:ext cx="199503" cy="405641"/>
          </a:xfrm>
          <a:prstGeom prst="rect">
            <a:avLst/>
          </a:prstGeom>
          <a:noFill/>
        </p:spPr>
        <p:txBody>
          <a:bodyPr wrap="none" lIns="98755" tIns="49378" rIns="98755" bIns="49378" rtlCol="0">
            <a:spAutoFit/>
          </a:bodyPr>
          <a:lstStyle/>
          <a:p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-427153" y="2417053"/>
            <a:ext cx="1984804" cy="1962911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3383671" y="2181503"/>
            <a:ext cx="1826020" cy="196291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/>
          <p:cNvSpPr/>
          <p:nvPr/>
        </p:nvSpPr>
        <p:spPr>
          <a:xfrm>
            <a:off x="2034003" y="4615514"/>
            <a:ext cx="1826020" cy="227697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sp>
        <p:nvSpPr>
          <p:cNvPr id="86" name="TextBox 85"/>
          <p:cNvSpPr txBox="1"/>
          <p:nvPr/>
        </p:nvSpPr>
        <p:spPr>
          <a:xfrm>
            <a:off x="9109225" y="3463850"/>
            <a:ext cx="4366569" cy="4960332"/>
          </a:xfrm>
          <a:prstGeom prst="rect">
            <a:avLst/>
          </a:prstGeom>
          <a:noFill/>
        </p:spPr>
        <p:txBody>
          <a:bodyPr wrap="square" lIns="98755" tIns="49378" rIns="98755" bIns="493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경민대학교 줄넘기 시범단 공연</a:t>
            </a:r>
            <a:endParaRPr lang="en-US" altLang="ko-KR" sz="90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·1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9:30 ~ 9:50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몸풀기 및 줄넘기 기본스텝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다양한 줄 멈춤</a:t>
            </a:r>
            <a:endParaRPr lang="en-US" altLang="ko-KR" sz="9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·2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10:00 ~ 10:50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크로스 스텝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방향전화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되돌려뛰기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2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중뛰기</a:t>
            </a:r>
            <a:endParaRPr lang="en-US" altLang="ko-KR" sz="9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줄넘기 심판교육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계수기 사용법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&amp; Single Rope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종목 연습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00" b="1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b="1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·3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11:00 ~ 12:20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기술줄넘기</a:t>
            </a:r>
            <a:r>
              <a:rPr lang="en-US" altLang="ko-KR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개인</a:t>
            </a:r>
            <a:r>
              <a:rPr lang="en-US" altLang="ko-KR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줄넘기 </a:t>
            </a:r>
            <a:r>
              <a:rPr lang="ko-KR" altLang="en-US" sz="9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교수</a:t>
            </a:r>
            <a:r>
              <a:rPr lang="ko-KR" altLang="en-US" sz="90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법</a:t>
            </a:r>
            <a:endParaRPr lang="en-US" altLang="ko-KR" sz="90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90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점심식사 오후 </a:t>
            </a:r>
            <a:r>
              <a:rPr lang="en-US" altLang="ko-KR" sz="90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12:20 ~ 1:25</a:t>
            </a:r>
          </a:p>
          <a:p>
            <a:pPr>
              <a:lnSpc>
                <a:spcPct val="150000"/>
              </a:lnSpc>
            </a:pPr>
            <a:endParaRPr lang="en-US" altLang="ko-KR" sz="50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·4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1:30 ~ 2:50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Twins Rope(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번갈아뛰기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맛서뛰기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사슬뛰기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차이니즈휠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5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·5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3:15 ~ 3:50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Long Rope(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배웅줄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마중줄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십자줄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삼각줄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8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자마라톤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         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가위바위보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더블덧치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5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·6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4:00 ~ 5:00</a:t>
            </a: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검정시험 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&amp;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자격증 수역식</a:t>
            </a: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>
                <a:latin typeface="휴먼모음T" pitchFamily="18" charset="-127"/>
                <a:ea typeface="휴먼모음T" pitchFamily="18" charset="-127"/>
              </a:rPr>
              <a:t>기념촬영</a:t>
            </a:r>
            <a:endParaRPr lang="en-US" altLang="ko-KR" sz="90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>
                <a:latin typeface="휴먼모음T" pitchFamily="18" charset="-127"/>
                <a:ea typeface="휴먼모음T" pitchFamily="18" charset="-127"/>
              </a:rPr>
              <a:t>  </a:t>
            </a:r>
            <a:endParaRPr lang="en-US" altLang="ko-KR" sz="900" b="1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900">
              <a:solidFill>
                <a:srgbClr val="0000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" y="9079"/>
            <a:ext cx="7561263" cy="1962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37"/>
          <p:cNvGrpSpPr/>
          <p:nvPr/>
        </p:nvGrpSpPr>
        <p:grpSpPr>
          <a:xfrm>
            <a:off x="2" y="121593"/>
            <a:ext cx="3996653" cy="1805876"/>
            <a:chOff x="260648" y="200472"/>
            <a:chExt cx="3302843" cy="1656184"/>
          </a:xfrm>
        </p:grpSpPr>
        <p:sp>
          <p:nvSpPr>
            <p:cNvPr id="39" name="직사각형 38"/>
            <p:cNvSpPr/>
            <p:nvPr/>
          </p:nvSpPr>
          <p:spPr>
            <a:xfrm>
              <a:off x="260648" y="200472"/>
              <a:ext cx="144016" cy="5760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60648" y="776536"/>
              <a:ext cx="144016" cy="10801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32656" y="469454"/>
              <a:ext cx="3225502" cy="459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2600">
                  <a:solidFill>
                    <a:srgbClr val="7030A0"/>
                  </a:solidFill>
                  <a:latin typeface="휴먼모음T" pitchFamily="18" charset="-127"/>
                  <a:ea typeface="휴먼모음T" pitchFamily="18" charset="-127"/>
                </a:rPr>
                <a:t>(</a:t>
              </a:r>
              <a:r>
                <a:rPr lang="ko-KR" altLang="en-US" sz="2600">
                  <a:solidFill>
                    <a:srgbClr val="7030A0"/>
                  </a:solidFill>
                  <a:latin typeface="휴먼모음T" pitchFamily="18" charset="-127"/>
                  <a:ea typeface="휴먼모음T" pitchFamily="18" charset="-127"/>
                </a:rPr>
                <a:t>사</a:t>
              </a:r>
              <a:r>
                <a:rPr lang="en-US" altLang="ko-KR" sz="2600">
                  <a:solidFill>
                    <a:srgbClr val="7030A0"/>
                  </a:solidFill>
                  <a:latin typeface="휴먼모음T" pitchFamily="18" charset="-127"/>
                  <a:ea typeface="휴먼모음T" pitchFamily="18" charset="-127"/>
                </a:rPr>
                <a:t>)</a:t>
              </a:r>
              <a:r>
                <a:rPr lang="ko-KR" altLang="en-US" sz="2600">
                  <a:solidFill>
                    <a:srgbClr val="7030A0"/>
                  </a:solidFill>
                  <a:latin typeface="휴먼모음T" pitchFamily="18" charset="-127"/>
                  <a:ea typeface="휴먼모음T" pitchFamily="18" charset="-127"/>
                </a:rPr>
                <a:t>한국줄넘기협회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76088" y="928936"/>
              <a:ext cx="3187403" cy="451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ko-KR" altLang="en-US" sz="2600" smtClean="0">
                  <a:solidFill>
                    <a:srgbClr val="292929"/>
                  </a:solidFill>
                  <a:latin typeface="휴먼모음T" pitchFamily="18" charset="-127"/>
                  <a:ea typeface="휴먼모음T" pitchFamily="18" charset="-127"/>
                </a:rPr>
                <a:t>주니어 자격증 심사</a:t>
              </a:r>
              <a:endParaRPr lang="ko-KR" altLang="en-US" sz="2600">
                <a:solidFill>
                  <a:srgbClr val="292929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6088" y="1370608"/>
              <a:ext cx="3182070" cy="459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ko-KR" altLang="en-US" sz="2600">
                  <a:solidFill>
                    <a:srgbClr val="FF3399"/>
                  </a:solidFill>
                  <a:latin typeface="휴먼모음T" pitchFamily="18" charset="-127"/>
                  <a:ea typeface="휴먼모음T" pitchFamily="18" charset="-127"/>
                </a:rPr>
                <a:t>모집요강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99899" y="204667"/>
              <a:ext cx="1152128" cy="301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>
                  <a:solidFill>
                    <a:srgbClr val="292929"/>
                  </a:solidFill>
                  <a:latin typeface="휴먼모음T" pitchFamily="18" charset="-127"/>
                  <a:ea typeface="휴먼모음T" pitchFamily="18" charset="-127"/>
                </a:rPr>
                <a:t>2012</a:t>
              </a:r>
              <a:r>
                <a:rPr lang="ko-KR" altLang="en-US" sz="1500" b="1">
                  <a:solidFill>
                    <a:srgbClr val="292929"/>
                  </a:solidFill>
                  <a:latin typeface="휴먼모음T" pitchFamily="18" charset="-127"/>
                  <a:ea typeface="휴먼모음T" pitchFamily="18" charset="-127"/>
                </a:rPr>
                <a:t>년</a:t>
              </a:r>
            </a:p>
          </p:txBody>
        </p:sp>
      </p:grpSp>
      <p:sp>
        <p:nvSpPr>
          <p:cNvPr id="51" name="모서리가 둥근 직사각형 50"/>
          <p:cNvSpPr/>
          <p:nvPr/>
        </p:nvSpPr>
        <p:spPr>
          <a:xfrm>
            <a:off x="5364807" y="75"/>
            <a:ext cx="2196455" cy="2170263"/>
          </a:xfrm>
          <a:prstGeom prst="roundRect">
            <a:avLst/>
          </a:prstGeom>
          <a:gradFill flip="none" rotWithShape="1">
            <a:gsLst>
              <a:gs pos="0">
                <a:srgbClr val="FFF200"/>
              </a:gs>
              <a:gs pos="100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7950" h="139700" prst="angle"/>
            <a:bevelB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pic>
        <p:nvPicPr>
          <p:cNvPr id="52" name="그림 51" descr="줄넘기마크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8239" y="85149"/>
            <a:ext cx="2244433" cy="2006671"/>
          </a:xfrm>
          <a:prstGeom prst="roundRect">
            <a:avLst>
              <a:gd name="adj" fmla="val 13106"/>
            </a:avLst>
          </a:prstGeom>
        </p:spPr>
      </p:pic>
      <p:cxnSp>
        <p:nvCxnSpPr>
          <p:cNvPr id="53" name="직선 연결선 52"/>
          <p:cNvCxnSpPr/>
          <p:nvPr/>
        </p:nvCxnSpPr>
        <p:spPr>
          <a:xfrm>
            <a:off x="314256" y="401659"/>
            <a:ext cx="333447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그림 43" descr="배경현수막_5000_3000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05169" y="484118"/>
            <a:ext cx="7561263" cy="2678773"/>
          </a:xfrm>
          <a:prstGeom prst="rect">
            <a:avLst/>
          </a:prstGeom>
        </p:spPr>
      </p:pic>
      <p:grpSp>
        <p:nvGrpSpPr>
          <p:cNvPr id="45" name="그룹 44"/>
          <p:cNvGrpSpPr/>
          <p:nvPr/>
        </p:nvGrpSpPr>
        <p:grpSpPr>
          <a:xfrm>
            <a:off x="3780631" y="8529394"/>
            <a:ext cx="3780632" cy="2271956"/>
            <a:chOff x="571480" y="1023910"/>
            <a:chExt cx="2858644" cy="1928826"/>
          </a:xfrm>
        </p:grpSpPr>
        <p:grpSp>
          <p:nvGrpSpPr>
            <p:cNvPr id="54" name="그룹 50"/>
            <p:cNvGrpSpPr/>
            <p:nvPr/>
          </p:nvGrpSpPr>
          <p:grpSpPr>
            <a:xfrm>
              <a:off x="642918" y="1095348"/>
              <a:ext cx="2699526" cy="1800000"/>
              <a:chOff x="3929066" y="1838422"/>
              <a:chExt cx="2699526" cy="1800000"/>
            </a:xfrm>
          </p:grpSpPr>
          <p:pic>
            <p:nvPicPr>
              <p:cNvPr id="68" name="그림 67" descr="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29066" y="1838422"/>
                <a:ext cx="1350000" cy="900000"/>
              </a:xfrm>
              <a:prstGeom prst="rect">
                <a:avLst/>
              </a:prstGeom>
            </p:spPr>
          </p:pic>
          <p:pic>
            <p:nvPicPr>
              <p:cNvPr id="69" name="그림 68" descr="3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929066" y="2738422"/>
                <a:ext cx="1350000" cy="900000"/>
              </a:xfrm>
              <a:prstGeom prst="rect">
                <a:avLst/>
              </a:prstGeom>
            </p:spPr>
          </p:pic>
          <p:pic>
            <p:nvPicPr>
              <p:cNvPr id="70" name="그림 69" descr="4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279245" y="1838422"/>
                <a:ext cx="1349347" cy="900000"/>
              </a:xfrm>
              <a:prstGeom prst="rect">
                <a:avLst/>
              </a:prstGeom>
            </p:spPr>
          </p:pic>
          <p:pic>
            <p:nvPicPr>
              <p:cNvPr id="71" name="그림 70" descr="6.JP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5279245" y="2738422"/>
                <a:ext cx="1349347" cy="900000"/>
              </a:xfrm>
              <a:prstGeom prst="rect">
                <a:avLst/>
              </a:prstGeom>
            </p:spPr>
          </p:pic>
        </p:grpSp>
        <p:pic>
          <p:nvPicPr>
            <p:cNvPr id="63" name="그림 62" descr="TD09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-320933" y="1916323"/>
              <a:ext cx="1928826" cy="144000"/>
            </a:xfrm>
            <a:prstGeom prst="rect">
              <a:avLst/>
            </a:prstGeom>
          </p:spPr>
        </p:pic>
        <p:pic>
          <p:nvPicPr>
            <p:cNvPr id="67" name="그림 66" descr="TD09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393711" y="1916323"/>
              <a:ext cx="1928826" cy="144000"/>
            </a:xfrm>
            <a:prstGeom prst="rect">
              <a:avLst/>
            </a:prstGeom>
          </p:spPr>
        </p:pic>
      </p:grpSp>
      <p:sp>
        <p:nvSpPr>
          <p:cNvPr id="77" name="TextBox 76"/>
          <p:cNvSpPr txBox="1"/>
          <p:nvPr/>
        </p:nvSpPr>
        <p:spPr>
          <a:xfrm>
            <a:off x="8965207" y="10132712"/>
            <a:ext cx="2643206" cy="985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solidFill>
                  <a:srgbClr val="6600FF"/>
                </a:solidFill>
                <a:latin typeface="HY견고딕" pitchFamily="18" charset="-127"/>
                <a:ea typeface="HY견고딕" pitchFamily="18" charset="-127"/>
              </a:rPr>
              <a:t>미래의 훌륭한 지도자의 길을 갈 수 있습니다</a:t>
            </a:r>
            <a:r>
              <a:rPr lang="en-US" altLang="ko-KR" smtClean="0">
                <a:solidFill>
                  <a:srgbClr val="6600FF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>
              <a:solidFill>
                <a:srgbClr val="6600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0" name="모서리가 둥근 직사각형 79"/>
          <p:cNvSpPr/>
          <p:nvPr/>
        </p:nvSpPr>
        <p:spPr>
          <a:xfrm>
            <a:off x="9397255" y="8603887"/>
            <a:ext cx="2714644" cy="88664"/>
          </a:xfrm>
          <a:prstGeom prst="roundRect">
            <a:avLst>
              <a:gd name="adj" fmla="val 50000"/>
            </a:avLst>
          </a:prstGeom>
          <a:solidFill>
            <a:srgbClr val="66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5" name="그룹 84"/>
          <p:cNvGrpSpPr/>
          <p:nvPr/>
        </p:nvGrpSpPr>
        <p:grpSpPr>
          <a:xfrm>
            <a:off x="2" y="8529394"/>
            <a:ext cx="3636615" cy="2271956"/>
            <a:chOff x="0" y="8274904"/>
            <a:chExt cx="2757494" cy="2166084"/>
          </a:xfrm>
        </p:grpSpPr>
        <p:pic>
          <p:nvPicPr>
            <p:cNvPr id="73" name="그림 72" descr="1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076" y="8346342"/>
              <a:ext cx="1345402" cy="900000"/>
            </a:xfrm>
            <a:prstGeom prst="rect">
              <a:avLst/>
            </a:prstGeom>
          </p:spPr>
        </p:pic>
        <p:pic>
          <p:nvPicPr>
            <p:cNvPr id="74" name="그림 73" descr="5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9547" y="9498470"/>
              <a:ext cx="1348520" cy="900000"/>
            </a:xfrm>
            <a:prstGeom prst="rect">
              <a:avLst/>
            </a:prstGeom>
          </p:spPr>
        </p:pic>
        <p:pic>
          <p:nvPicPr>
            <p:cNvPr id="75" name="그림 74" descr="7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750" y="9498470"/>
              <a:ext cx="1350000" cy="900000"/>
            </a:xfrm>
            <a:prstGeom prst="rect">
              <a:avLst/>
            </a:prstGeom>
          </p:spPr>
        </p:pic>
        <p:pic>
          <p:nvPicPr>
            <p:cNvPr id="76" name="그림 75" descr="8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83670" y="8346342"/>
              <a:ext cx="1350000" cy="900000"/>
            </a:xfrm>
            <a:prstGeom prst="rect">
              <a:avLst/>
            </a:prstGeom>
          </p:spPr>
        </p:pic>
        <p:pic>
          <p:nvPicPr>
            <p:cNvPr id="78" name="그림 77" descr="TD090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8274904"/>
              <a:ext cx="2757488" cy="142876"/>
            </a:xfrm>
            <a:prstGeom prst="rect">
              <a:avLst/>
            </a:prstGeom>
          </p:spPr>
        </p:pic>
        <p:pic>
          <p:nvPicPr>
            <p:cNvPr id="79" name="그림 78" descr="TD090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9151212"/>
              <a:ext cx="2757488" cy="142876"/>
            </a:xfrm>
            <a:prstGeom prst="rect">
              <a:avLst/>
            </a:prstGeom>
          </p:spPr>
        </p:pic>
        <p:pic>
          <p:nvPicPr>
            <p:cNvPr id="81" name="그림 80" descr="TD092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9427032"/>
              <a:ext cx="2757494" cy="144000"/>
            </a:xfrm>
            <a:prstGeom prst="rect">
              <a:avLst/>
            </a:prstGeom>
          </p:spPr>
        </p:pic>
        <p:pic>
          <p:nvPicPr>
            <p:cNvPr id="82" name="그림 81" descr="TD092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10296988"/>
              <a:ext cx="2757494" cy="144000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/>
        </p:nvSpPr>
        <p:spPr>
          <a:xfrm>
            <a:off x="9901311" y="8901861"/>
            <a:ext cx="2643206" cy="68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대학교 진학에 혜택을</a:t>
            </a:r>
            <a:endParaRPr lang="en-US" altLang="ko-KR" smtClean="0">
              <a:solidFill>
                <a:schemeClr val="bg1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받을 수 있습니다</a:t>
            </a:r>
            <a:r>
              <a:rPr lang="en-US" altLang="ko-KR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>
              <a:solidFill>
                <a:schemeClr val="bg1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4" name="모서리가 둥근 직사각형 83"/>
          <p:cNvSpPr/>
          <p:nvPr/>
        </p:nvSpPr>
        <p:spPr>
          <a:xfrm>
            <a:off x="10477375" y="10093754"/>
            <a:ext cx="2714644" cy="88664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7" name="그림 56" descr="사본 -화이팅_1140_2550[1]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212679" y="2304331"/>
            <a:ext cx="3024336" cy="5852597"/>
          </a:xfrm>
          <a:prstGeom prst="rect">
            <a:avLst/>
          </a:prstGeom>
        </p:spPr>
      </p:pic>
      <p:sp>
        <p:nvSpPr>
          <p:cNvPr id="55" name="타원 54"/>
          <p:cNvSpPr/>
          <p:nvPr/>
        </p:nvSpPr>
        <p:spPr>
          <a:xfrm>
            <a:off x="6003612" y="6971004"/>
            <a:ext cx="2272180" cy="2355493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sp>
        <p:nvSpPr>
          <p:cNvPr id="62" name="모서리가 둥근 직사각형 61"/>
          <p:cNvSpPr/>
          <p:nvPr/>
        </p:nvSpPr>
        <p:spPr>
          <a:xfrm>
            <a:off x="468263" y="8082434"/>
            <a:ext cx="6912768" cy="372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전국에 어린이들은 주니어자격증 심사을 준비하고 있습니다</a:t>
            </a:r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-755873" y="6965035"/>
            <a:ext cx="2064197" cy="235549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ko-KR" altLang="en-US"/>
          </a:p>
        </p:txBody>
      </p:sp>
      <p:pic>
        <p:nvPicPr>
          <p:cNvPr id="65" name="그림 64" descr="1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212679" y="5057148"/>
            <a:ext cx="3024336" cy="12076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363</Words>
  <Application>Microsoft Office PowerPoint</Application>
  <PresentationFormat>사용자 지정</PresentationFormat>
  <Paragraphs>62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18</cp:revision>
  <dcterms:created xsi:type="dcterms:W3CDTF">2012-09-15T09:56:08Z</dcterms:created>
  <dcterms:modified xsi:type="dcterms:W3CDTF">2012-09-21T08:01:37Z</dcterms:modified>
</cp:coreProperties>
</file>