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721" autoAdjust="0"/>
  </p:normalViewPr>
  <p:slideViewPr>
    <p:cSldViewPr>
      <p:cViewPr>
        <p:scale>
          <a:sx n="90" d="100"/>
          <a:sy n="90" d="100"/>
        </p:scale>
        <p:origin x="-3120" y="47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79CAB-A4E4-497A-9654-42272255B452}" type="datetimeFigureOut">
              <a:rPr lang="ko-KR" altLang="en-US" smtClean="0"/>
              <a:pPr/>
              <a:t>2012-10-18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5474C-2752-4901-8B09-4385E2725D6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hyperlink" Target="http://www.korearope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 descr="dfsfsdf.bmp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548680" y="1784648"/>
            <a:ext cx="5760640" cy="4608512"/>
          </a:xfrm>
          <a:prstGeom prst="rect">
            <a:avLst/>
          </a:prstGeom>
          <a:effectLst/>
        </p:spPr>
      </p:pic>
      <p:grpSp>
        <p:nvGrpSpPr>
          <p:cNvPr id="55" name="그룹 54"/>
          <p:cNvGrpSpPr/>
          <p:nvPr/>
        </p:nvGrpSpPr>
        <p:grpSpPr>
          <a:xfrm>
            <a:off x="5821931" y="6674122"/>
            <a:ext cx="1036689" cy="2643982"/>
            <a:chOff x="5821931" y="7262018"/>
            <a:chExt cx="1036689" cy="2643982"/>
          </a:xfrm>
        </p:grpSpPr>
        <p:sp>
          <p:nvSpPr>
            <p:cNvPr id="32" name="직사각형 31"/>
            <p:cNvSpPr/>
            <p:nvPr/>
          </p:nvSpPr>
          <p:spPr>
            <a:xfrm>
              <a:off x="5822726" y="9134184"/>
              <a:ext cx="511200" cy="77181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6346842" y="8769424"/>
              <a:ext cx="511200" cy="46317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직사각형 48"/>
            <p:cNvSpPr/>
            <p:nvPr/>
          </p:nvSpPr>
          <p:spPr>
            <a:xfrm>
              <a:off x="5821931" y="8008289"/>
              <a:ext cx="511200" cy="31487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6347420" y="7266781"/>
              <a:ext cx="511200" cy="79051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34" name="그림 33" descr="SDFDSF.bmp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46800" y="9241126"/>
              <a:ext cx="511200" cy="664874"/>
            </a:xfrm>
            <a:prstGeom prst="rect">
              <a:avLst/>
            </a:prstGeom>
          </p:spPr>
        </p:pic>
        <p:pic>
          <p:nvPicPr>
            <p:cNvPr id="35" name="그림 34" descr="20100623150215127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1933" y="7262018"/>
              <a:ext cx="511200" cy="720080"/>
            </a:xfrm>
            <a:prstGeom prst="rect">
              <a:avLst/>
            </a:prstGeom>
          </p:spPr>
        </p:pic>
        <p:pic>
          <p:nvPicPr>
            <p:cNvPr id="36" name="그림 35" descr="20110325090305098.jpg"/>
            <p:cNvPicPr>
              <a:picLocks noChangeAspect="1"/>
            </p:cNvPicPr>
            <p:nvPr/>
          </p:nvPicPr>
          <p:blipFill>
            <a:blip r:embed="rId5" cstate="print"/>
            <a:srcRect r="6039" b="24764"/>
            <a:stretch>
              <a:fillRect/>
            </a:stretch>
          </p:blipFill>
          <p:spPr>
            <a:xfrm>
              <a:off x="5821932" y="8337376"/>
              <a:ext cx="511968" cy="785784"/>
            </a:xfrm>
            <a:prstGeom prst="rect">
              <a:avLst/>
            </a:prstGeom>
          </p:spPr>
        </p:pic>
        <p:pic>
          <p:nvPicPr>
            <p:cNvPr id="37" name="그림 36" descr="20110325090305469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46800" y="8090853"/>
              <a:ext cx="511200" cy="666666"/>
            </a:xfrm>
            <a:prstGeom prst="rect">
              <a:avLst/>
            </a:prstGeom>
          </p:spPr>
        </p:pic>
      </p:grpSp>
      <p:cxnSp>
        <p:nvCxnSpPr>
          <p:cNvPr id="54" name="직선 연결선 53"/>
          <p:cNvCxnSpPr>
            <a:stCxn id="52" idx="3"/>
          </p:cNvCxnSpPr>
          <p:nvPr/>
        </p:nvCxnSpPr>
        <p:spPr>
          <a:xfrm>
            <a:off x="5229200" y="9392235"/>
            <a:ext cx="1628800" cy="2526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dfsfsdf.bmp"/>
          <p:cNvPicPr>
            <a:picLocks noChangeAspect="1"/>
          </p:cNvPicPr>
          <p:nvPr/>
        </p:nvPicPr>
        <p:blipFill>
          <a:blip r:embed="rId2" cstate="print"/>
          <a:srcRect t="17869"/>
          <a:stretch>
            <a:fillRect/>
          </a:stretch>
        </p:blipFill>
        <p:spPr>
          <a:xfrm>
            <a:off x="0" y="0"/>
            <a:ext cx="2276872" cy="12424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44624" y="959032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>
                <a:latin typeface="휴먼모음T" pitchFamily="18" charset="-127"/>
                <a:ea typeface="휴먼모음T" pitchFamily="18" charset="-127"/>
              </a:rPr>
              <a:t>사</a:t>
            </a:r>
            <a:r>
              <a:rPr lang="en-US" altLang="ko-KR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mtClean="0">
                <a:latin typeface="휴먼모음T" pitchFamily="18" charset="-127"/>
                <a:ea typeface="휴먼모음T" pitchFamily="18" charset="-127"/>
              </a:rPr>
              <a:t>한국줄넘기협회 </a:t>
            </a:r>
            <a:r>
              <a:rPr lang="en-US" altLang="ko-KR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o H" pitchFamily="34" charset="-128"/>
                <a:ea typeface="Kozuka Gothic Pro H" pitchFamily="34" charset="-128"/>
              </a:rPr>
              <a:t>K</a:t>
            </a:r>
            <a:r>
              <a:rPr lang="en-US" altLang="ko-KR" smtClean="0">
                <a:latin typeface="Kozuka Gothic Pro H" pitchFamily="34" charset="-128"/>
                <a:ea typeface="Kozuka Gothic Pro H" pitchFamily="34" charset="-128"/>
              </a:rPr>
              <a:t>orea </a:t>
            </a:r>
            <a:r>
              <a:rPr lang="en-US" altLang="ko-KR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o H" pitchFamily="34" charset="-128"/>
                <a:ea typeface="Kozuka Gothic Pro H" pitchFamily="34" charset="-128"/>
              </a:rPr>
              <a:t>R</a:t>
            </a:r>
            <a:r>
              <a:rPr lang="en-US" altLang="ko-KR" smtClean="0">
                <a:latin typeface="Kozuka Gothic Pro H" pitchFamily="34" charset="-128"/>
                <a:ea typeface="Kozuka Gothic Pro H" pitchFamily="34" charset="-128"/>
              </a:rPr>
              <a:t>OPE </a:t>
            </a:r>
            <a:r>
              <a:rPr lang="en-US" altLang="ko-KR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o H" pitchFamily="34" charset="-128"/>
                <a:ea typeface="Kozuka Gothic Pro H" pitchFamily="34" charset="-128"/>
              </a:rPr>
              <a:t>S</a:t>
            </a:r>
            <a:r>
              <a:rPr lang="en-US" altLang="ko-KR" smtClean="0">
                <a:latin typeface="Kozuka Gothic Pro H" pitchFamily="34" charset="-128"/>
                <a:ea typeface="Kozuka Gothic Pro H" pitchFamily="34" charset="-128"/>
              </a:rPr>
              <a:t>kipping </a:t>
            </a:r>
            <a:r>
              <a:rPr lang="en-US" altLang="ko-KR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ozuka Gothic Pro H" pitchFamily="34" charset="-128"/>
                <a:ea typeface="Kozuka Gothic Pro H" pitchFamily="34" charset="-128"/>
              </a:rPr>
              <a:t>A</a:t>
            </a:r>
            <a:r>
              <a:rPr lang="en-US" altLang="ko-KR" smtClean="0">
                <a:latin typeface="Kozuka Gothic Pro H" pitchFamily="34" charset="-128"/>
                <a:ea typeface="Kozuka Gothic Pro H" pitchFamily="34" charset="-128"/>
              </a:rPr>
              <a:t>ssociation</a:t>
            </a:r>
            <a:endParaRPr lang="ko-KR" altLang="en-US">
              <a:latin typeface="Kozuka Gothic Pro H" pitchFamily="34" charset="-128"/>
              <a:ea typeface="휴먼모음T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116631" y="2504728"/>
          <a:ext cx="6624737" cy="267183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088233"/>
                <a:gridCol w="2337041"/>
                <a:gridCol w="2199463"/>
              </a:tblGrid>
              <a:tr h="3277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휴먼모음T" pitchFamily="18" charset="-127"/>
                          <a:ea typeface="휴먼모음T" pitchFamily="18" charset="-127"/>
                        </a:rPr>
                        <a:t>강의종목</a:t>
                      </a:r>
                      <a:endParaRPr lang="ko-KR" altLang="en-US" sz="18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휴먼모음T" pitchFamily="18" charset="-127"/>
                          <a:ea typeface="휴먼모음T" pitchFamily="18" charset="-127"/>
                        </a:rPr>
                        <a:t>실기 교육 줄넘기</a:t>
                      </a:r>
                      <a:endParaRPr lang="ko-KR" altLang="en-US" sz="18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smtClean="0">
                          <a:latin typeface="휴먼모음T" pitchFamily="18" charset="-127"/>
                          <a:ea typeface="휴먼모음T" pitchFamily="18" charset="-127"/>
                        </a:rPr>
                        <a:t>이론</a:t>
                      </a:r>
                      <a:r>
                        <a:rPr lang="ko-KR" altLang="en-US" sz="1800" baseline="0" smtClean="0">
                          <a:latin typeface="휴먼모음T" pitchFamily="18" charset="-127"/>
                          <a:ea typeface="휴먼모음T" pitchFamily="18" charset="-127"/>
                        </a:rPr>
                        <a:t> 줄넘기 교육</a:t>
                      </a:r>
                      <a:endParaRPr lang="ko-KR" altLang="en-US" sz="180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4662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줄넘기 실기 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교육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en-US" altLang="ko-KR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2</a:t>
                      </a: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시간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latinLnBrk="1">
                        <a:buFontTx/>
                        <a:buNone/>
                      </a:pPr>
                      <a:r>
                        <a:rPr lang="en-US" altLang="ko-KR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 - 3</a:t>
                      </a: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분내로 개인줄넘기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>
                        <a:buFontTx/>
                        <a:buNone/>
                      </a:pP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   기본스텝 만들기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/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   교수법 지도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/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(</a:t>
                      </a:r>
                      <a:r>
                        <a:rPr lang="ko-KR" altLang="en-US" sz="1600" baseline="0" dirty="0" err="1" smtClean="0">
                          <a:latin typeface="휴먼모음T" pitchFamily="18" charset="-127"/>
                          <a:ea typeface="휴먼모음T" pitchFamily="18" charset="-127"/>
                        </a:rPr>
                        <a:t>쌩쌩이</a:t>
                      </a:r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3</a:t>
                      </a:r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분내로 만들기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/>
                      <a:r>
                        <a:rPr lang="en-US" altLang="ko-KR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en-US" altLang="ko-KR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- </a:t>
                      </a: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기초 기술 줄넘기 지도</a:t>
                      </a:r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/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/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en-US" altLang="ko-KR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-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주니어자격증과정</a:t>
                      </a:r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endParaRPr lang="en-US" altLang="ko-KR" sz="1600" baseline="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/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종목별 지도방법</a:t>
                      </a:r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latinLnBrk="1">
                        <a:lnSpc>
                          <a:spcPct val="110000"/>
                        </a:lnSpc>
                        <a:buFontTx/>
                        <a:buChar char="-"/>
                      </a:pPr>
                      <a:r>
                        <a:rPr lang="en-US" altLang="ko-KR" sz="16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도장경영 활성화 방안</a:t>
                      </a:r>
                      <a:endParaRPr lang="en-US" altLang="ko-KR" sz="1400" baseline="0" dirty="0" smtClean="0">
                        <a:solidFill>
                          <a:srgbClr val="FF000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  <a:buFontTx/>
                        <a:buNone/>
                      </a:pPr>
                      <a:r>
                        <a:rPr lang="en-US" altLang="ko-KR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(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줄넘기 교육생으로 인한</a:t>
                      </a:r>
                      <a:endParaRPr lang="en-US" altLang="ko-KR" sz="1400" baseline="0" dirty="0" smtClean="0">
                        <a:solidFill>
                          <a:srgbClr val="FF000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  <a:buFontTx/>
                        <a:buNone/>
                      </a:pPr>
                      <a:r>
                        <a:rPr lang="en-US" altLang="ko-KR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무도 여자 </a:t>
                      </a:r>
                      <a:r>
                        <a:rPr lang="ko-KR" altLang="en-US" sz="1400" baseline="0" dirty="0" err="1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수련생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증가</a:t>
                      </a:r>
                      <a:r>
                        <a:rPr lang="en-US" altLang="ko-KR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)</a:t>
                      </a:r>
                    </a:p>
                    <a:p>
                      <a:pPr algn="l" latinLnBrk="1">
                        <a:buFontTx/>
                        <a:buNone/>
                      </a:pPr>
                      <a:endParaRPr lang="en-US" altLang="ko-KR" sz="1600" baseline="0" dirty="0" smtClean="0">
                        <a:solidFill>
                          <a:srgbClr val="FF000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  <a:buFontTx/>
                        <a:buChar char="-"/>
                      </a:pPr>
                      <a:r>
                        <a:rPr lang="ko-KR" altLang="en-US" sz="16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줄넘기 </a:t>
                      </a:r>
                      <a:r>
                        <a:rPr lang="ko-KR" altLang="en-US" sz="1400" baseline="0" dirty="0" err="1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정규반</a:t>
                      </a:r>
                      <a:r>
                        <a:rPr lang="en-US" altLang="ko-KR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sz="1400" baseline="0" dirty="0" err="1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주말반</a:t>
                      </a:r>
                      <a:endParaRPr lang="en-US" altLang="ko-KR" sz="1400" baseline="0" dirty="0" smtClean="0">
                        <a:solidFill>
                          <a:srgbClr val="FF000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l" latinLnBrk="1">
                        <a:lnSpc>
                          <a:spcPct val="110000"/>
                        </a:lnSpc>
                        <a:buFontTx/>
                        <a:buNone/>
                      </a:pPr>
                      <a:r>
                        <a:rPr lang="en-US" altLang="ko-KR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  </a:t>
                      </a:r>
                      <a:r>
                        <a:rPr lang="ko-KR" altLang="en-US" sz="1400" baseline="0" dirty="0" smtClean="0">
                          <a:solidFill>
                            <a:srgbClr val="FF0000"/>
                          </a:solidFill>
                          <a:latin typeface="휴먼모음T" pitchFamily="18" charset="-127"/>
                          <a:ea typeface="휴먼모음T" pitchFamily="18" charset="-127"/>
                        </a:rPr>
                        <a:t>활성화 방안</a:t>
                      </a:r>
                      <a:endParaRPr lang="en-US" altLang="ko-KR" sz="1400" dirty="0" smtClean="0">
                        <a:solidFill>
                          <a:srgbClr val="FF0000"/>
                        </a:solidFill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94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600" dirty="0" smtClean="0">
                          <a:latin typeface="휴먼모음T" pitchFamily="18" charset="-127"/>
                          <a:ea typeface="휴먼모음T" pitchFamily="18" charset="-127"/>
                        </a:rPr>
                        <a:t>이론 교육</a:t>
                      </a:r>
                      <a:r>
                        <a:rPr lang="en-US" altLang="ko-KR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 1</a:t>
                      </a:r>
                      <a:r>
                        <a:rPr lang="ko-KR" altLang="en-US" sz="1600" baseline="0" dirty="0" smtClean="0">
                          <a:latin typeface="휴먼모음T" pitchFamily="18" charset="-127"/>
                          <a:ea typeface="휴먼모음T" pitchFamily="18" charset="-127"/>
                        </a:rPr>
                        <a:t>시간</a:t>
                      </a:r>
                      <a:endParaRPr lang="en-US" altLang="ko-KR" sz="1600" dirty="0" smtClean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>
                        <a:lnSpc>
                          <a:spcPct val="150000"/>
                        </a:lnSpc>
                      </a:pPr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600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8" name="그룹 17"/>
          <p:cNvGrpSpPr/>
          <p:nvPr/>
        </p:nvGrpSpPr>
        <p:grpSpPr>
          <a:xfrm>
            <a:off x="476672" y="5156666"/>
            <a:ext cx="6552728" cy="1200329"/>
            <a:chOff x="915282" y="4016896"/>
            <a:chExt cx="5955621" cy="1200329"/>
          </a:xfrm>
        </p:grpSpPr>
        <p:sp>
          <p:nvSpPr>
            <p:cNvPr id="10" name="TextBox 9"/>
            <p:cNvSpPr txBox="1"/>
            <p:nvPr/>
          </p:nvSpPr>
          <p:spPr>
            <a:xfrm>
              <a:off x="915282" y="4093549"/>
              <a:ext cx="4320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진</a:t>
              </a:r>
              <a:endParaRPr lang="en-US" altLang="ko-KR" sz="1600" dirty="0" smtClean="0">
                <a:latin typeface="휴먼모음T" pitchFamily="18" charset="-127"/>
                <a:ea typeface="휴먼모음T" pitchFamily="18" charset="-127"/>
              </a:endParaRPr>
            </a:p>
            <a:p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행</a:t>
              </a:r>
              <a:endParaRPr lang="en-US" altLang="ko-KR" sz="1600" dirty="0" smtClean="0">
                <a:latin typeface="휴먼모음T" pitchFamily="18" charset="-127"/>
                <a:ea typeface="휴먼모음T" pitchFamily="18" charset="-127"/>
              </a:endParaRPr>
            </a:p>
            <a:p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순</a:t>
              </a:r>
              <a:endParaRPr lang="en-US" altLang="ko-KR" sz="1600" dirty="0" smtClean="0">
                <a:latin typeface="휴먼모음T" pitchFamily="18" charset="-127"/>
                <a:ea typeface="휴먼모음T" pitchFamily="18" charset="-127"/>
              </a:endParaRPr>
            </a:p>
            <a:p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서</a:t>
              </a:r>
              <a:endParaRPr lang="ko-KR" altLang="en-US" sz="1600" dirty="0">
                <a:latin typeface="휴먼모음T" pitchFamily="18" charset="-127"/>
                <a:ea typeface="휴먼모음T" pitchFamily="18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07960" y="4016896"/>
              <a:ext cx="556294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도장경영 활성화 방안</a:t>
              </a:r>
              <a:endParaRPr lang="en-US" altLang="ko-KR" sz="16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줄넘기 특강 후 신규 교육생 줄넘기 </a:t>
              </a:r>
              <a:r>
                <a:rPr lang="ko-KR" altLang="en-US" sz="1600" dirty="0" err="1" smtClean="0">
                  <a:latin typeface="휴먼모음T" pitchFamily="18" charset="-127"/>
                  <a:ea typeface="휴먼모음T" pitchFamily="18" charset="-127"/>
                </a:rPr>
                <a:t>정규반</a:t>
              </a: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 </a:t>
              </a:r>
              <a:r>
                <a:rPr lang="ko-KR" altLang="en-US" sz="1600" dirty="0" err="1" smtClean="0">
                  <a:latin typeface="휴먼모음T" pitchFamily="18" charset="-127"/>
                  <a:ea typeface="휴먼모음T" pitchFamily="18" charset="-127"/>
                </a:rPr>
                <a:t>주말반</a:t>
              </a: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 전환 방안</a:t>
              </a:r>
              <a:endParaRPr lang="en-US" altLang="ko-KR" sz="1600" dirty="0" smtClean="0">
                <a:latin typeface="휴먼모음T" pitchFamily="18" charset="-127"/>
                <a:ea typeface="휴먼모음T" pitchFamily="18" charset="-127"/>
              </a:endParaRP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기본스텝 줄넘기 </a:t>
              </a:r>
              <a:r>
                <a:rPr lang="en-US" altLang="ko-KR" sz="1600" dirty="0" smtClean="0">
                  <a:latin typeface="휴먼모음T" pitchFamily="18" charset="-127"/>
                  <a:ea typeface="휴먼모음T" pitchFamily="18" charset="-127"/>
                </a:rPr>
                <a:t>3</a:t>
              </a: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분내로 만들기</a:t>
              </a:r>
              <a:r>
                <a:rPr lang="en-US" altLang="ko-KR" sz="1600" dirty="0" smtClean="0">
                  <a:latin typeface="휴먼모음T" pitchFamily="18" charset="-127"/>
                  <a:ea typeface="휴먼모음T" pitchFamily="18" charset="-127"/>
                </a:rPr>
                <a:t>(</a:t>
              </a:r>
              <a:r>
                <a:rPr lang="ko-KR" altLang="en-US" sz="1600" dirty="0" smtClean="0">
                  <a:latin typeface="휴먼모음T" pitchFamily="18" charset="-127"/>
                  <a:ea typeface="휴먼모음T" pitchFamily="18" charset="-127"/>
                </a:rPr>
                <a:t>부모님께서 깜짝 놀랩니다</a:t>
              </a:r>
              <a:r>
                <a:rPr lang="en-US" altLang="ko-KR" sz="1600" dirty="0" smtClean="0">
                  <a:latin typeface="휴먼모음T" pitchFamily="18" charset="-127"/>
                  <a:ea typeface="휴먼모음T" pitchFamily="18" charset="-127"/>
                </a:rPr>
                <a:t>^^)</a:t>
              </a:r>
            </a:p>
          </p:txBody>
        </p:sp>
      </p:grpSp>
      <p:cxnSp>
        <p:nvCxnSpPr>
          <p:cNvPr id="15" name="직선 연결선 14"/>
          <p:cNvCxnSpPr/>
          <p:nvPr/>
        </p:nvCxnSpPr>
        <p:spPr>
          <a:xfrm>
            <a:off x="224644" y="6393160"/>
            <a:ext cx="6408712" cy="0"/>
          </a:xfrm>
          <a:prstGeom prst="line">
            <a:avLst/>
          </a:prstGeom>
          <a:ln w="6350">
            <a:solidFill>
              <a:srgbClr val="92D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4624" y="6393160"/>
            <a:ext cx="6336704" cy="2828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   시</a:t>
            </a:r>
            <a:r>
              <a:rPr lang="ko-KR" altLang="en-US" sz="1400" spc="1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: 10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월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28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일 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부 오전 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9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00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분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~12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00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분 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/ 2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부 오후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00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분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~4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시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00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분</a:t>
            </a:r>
            <a:endParaRPr lang="en-US" altLang="ko-KR" sz="1400" dirty="0" smtClean="0">
              <a:solidFill>
                <a:srgbClr val="FF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     </a:t>
            </a:r>
            <a:r>
              <a:rPr lang="en-US" altLang="ko-KR" sz="1400" spc="-15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오전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오후 선택교육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실기교육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2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시간 이론교육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40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분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장   소</a:t>
            </a:r>
            <a:r>
              <a:rPr lang="en-US" altLang="ko-KR" sz="1400" spc="1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강남구 역삼동 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772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번지 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동영문화센터내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대체육관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무료 주차</a:t>
            </a:r>
            <a:r>
              <a:rPr lang="en-US" altLang="ko-KR" sz="14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         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역삼역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번출구나와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300m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직진 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첫번째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4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거리 </a:t>
            </a:r>
            <a:r>
              <a:rPr lang="ko-KR" altLang="en-US" sz="1400" dirty="0" err="1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좌회전후</a:t>
            </a:r>
            <a:r>
              <a:rPr lang="en-US" altLang="ko-KR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300m</a:t>
            </a:r>
            <a:r>
              <a:rPr lang="ko-KR" altLang="en-US" sz="1400" dirty="0" smtClean="0">
                <a:solidFill>
                  <a:srgbClr val="00B050"/>
                </a:solidFill>
                <a:latin typeface="휴먼모음T" pitchFamily="18" charset="-127"/>
                <a:ea typeface="휴먼모음T" pitchFamily="18" charset="-127"/>
              </a:rPr>
              <a:t>앞 사거리</a:t>
            </a:r>
            <a:endParaRPr lang="en-US" altLang="ko-KR" sz="1400" dirty="0" smtClean="0">
              <a:solidFill>
                <a:srgbClr val="00B05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준</a:t>
            </a:r>
            <a:r>
              <a:rPr lang="ko-KR" altLang="en-US" sz="1400" spc="-15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비</a:t>
            </a:r>
            <a:r>
              <a:rPr lang="ko-KR" altLang="en-US" sz="1400" spc="-15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물</a:t>
            </a:r>
            <a:r>
              <a:rPr lang="ko-KR" altLang="en-US" sz="1400" spc="-15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각 개인 줄넘기 </a:t>
            </a:r>
            <a:r>
              <a:rPr lang="en-US" altLang="ko-KR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편한 복장</a:t>
            </a:r>
            <a:r>
              <a:rPr lang="en-US" altLang="ko-KR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1400" dirty="0" smtClean="0">
                <a:solidFill>
                  <a:srgbClr val="C00000"/>
                </a:solidFill>
                <a:latin typeface="휴먼모음T" pitchFamily="18" charset="-127"/>
                <a:ea typeface="휴먼모음T" pitchFamily="18" charset="-127"/>
              </a:rPr>
              <a:t>필기 도구</a:t>
            </a:r>
            <a:endParaRPr lang="en-US" altLang="ko-KR" sz="1400" dirty="0" smtClean="0">
              <a:solidFill>
                <a:srgbClr val="C0000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교육신청 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선착순 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50</a:t>
            </a:r>
            <a:r>
              <a:rPr lang="ko-KR" altLang="en-US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명 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/ </a:t>
            </a:r>
            <a:r>
              <a:rPr lang="ko-KR" altLang="en-US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개인당 참가비 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30,000</a:t>
            </a:r>
            <a:r>
              <a:rPr lang="ko-KR" altLang="en-US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원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1200" b="1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단 접수 후 </a:t>
            </a:r>
            <a:r>
              <a:rPr lang="ko-KR" altLang="en-US" sz="1200" b="1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비용 반환은 불가</a:t>
            </a:r>
            <a:r>
              <a:rPr lang="en-US" altLang="ko-KR" sz="140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en-US" altLang="ko-KR" sz="1400" dirty="0" smtClean="0">
              <a:solidFill>
                <a:srgbClr val="0000CC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        </a:t>
            </a:r>
            <a:r>
              <a:rPr lang="en-US" altLang="ko-KR" sz="1400" b="1" spc="-150" dirty="0" smtClean="0">
                <a:solidFill>
                  <a:srgbClr val="0000CC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국민은행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/ 860602–04–097787 / 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예금주 김태호</a:t>
            </a:r>
            <a:endParaRPr lang="en-US" altLang="ko-KR" sz="14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신청마</a:t>
            </a:r>
            <a:r>
              <a:rPr lang="ko-KR" altLang="en-US" sz="1400" dirty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감 </a:t>
            </a:r>
            <a:r>
              <a:rPr lang="en-US" altLang="ko-KR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: 2012</a:t>
            </a: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년 </a:t>
            </a:r>
            <a:r>
              <a:rPr lang="en-US" altLang="ko-KR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10</a:t>
            </a: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월</a:t>
            </a:r>
            <a:r>
              <a:rPr lang="en-US" altLang="ko-KR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24</a:t>
            </a: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일까지 홈페이지 접수 </a:t>
            </a:r>
            <a:endParaRPr lang="en-US" altLang="ko-KR" sz="1400" dirty="0" smtClean="0">
              <a:solidFill>
                <a:srgbClr val="7030A0"/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         </a:t>
            </a:r>
            <a:r>
              <a:rPr lang="en-US" altLang="ko-KR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  <a:hlinkClick r:id="rId7"/>
              </a:rPr>
              <a:t>www.korearope.org</a:t>
            </a: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 지도자 </a:t>
            </a:r>
            <a:r>
              <a:rPr lang="ko-KR" altLang="en-US" sz="1400" dirty="0" err="1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연수신청란에</a:t>
            </a:r>
            <a:r>
              <a:rPr lang="ko-KR" altLang="en-US" sz="1400" dirty="0" smtClean="0">
                <a:solidFill>
                  <a:srgbClr val="7030A0"/>
                </a:solidFill>
                <a:latin typeface="휴먼모음T" pitchFamily="18" charset="-127"/>
                <a:ea typeface="휴먼모음T" pitchFamily="18" charset="-127"/>
              </a:rPr>
              <a:t> 접수하세요</a:t>
            </a:r>
            <a:endParaRPr lang="en-US" altLang="ko-KR" sz="1400" dirty="0" smtClean="0">
              <a:solidFill>
                <a:srgbClr val="7030A0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764704" y="805002"/>
            <a:ext cx="482453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219057" y="670620"/>
            <a:ext cx="7121946" cy="1831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3600" dirty="0" smtClean="0">
                <a:solidFill>
                  <a:srgbClr val="00B050"/>
                </a:solidFill>
                <a:latin typeface="휴먼매직체" pitchFamily="18" charset="-127"/>
                <a:ea typeface="휴먼매직체" pitchFamily="18" charset="-127"/>
              </a:rPr>
              <a:t>전국투어</a:t>
            </a:r>
            <a:r>
              <a:rPr lang="ko-KR" altLang="en-US" sz="2400" dirty="0" smtClean="0">
                <a:latin typeface="휴먼매직체" pitchFamily="18" charset="-127"/>
                <a:ea typeface="휴먼매직체" pitchFamily="18" charset="-127"/>
              </a:rPr>
              <a:t>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세미나 </a:t>
            </a:r>
            <a:r>
              <a:rPr lang="en-US" altLang="ko-KR" sz="2400" dirty="0" smtClean="0">
                <a:latin typeface="휴먼모음T" pitchFamily="18" charset="-127"/>
                <a:ea typeface="휴먼모음T" pitchFamily="18" charset="-127"/>
              </a:rPr>
              <a:t>: </a:t>
            </a:r>
            <a:r>
              <a:rPr lang="ko-KR" altLang="en-US" sz="2400" dirty="0" smtClean="0">
                <a:latin typeface="휴먼모음T" pitchFamily="18" charset="-127"/>
                <a:ea typeface="휴먼모음T" pitchFamily="18" charset="-127"/>
              </a:rPr>
              <a:t>줄넘기 도장경영 활성화 방안</a:t>
            </a:r>
            <a:endParaRPr lang="en-US" altLang="ko-KR" sz="2400" dirty="0" smtClean="0"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    전국 초등학교에서는 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급수제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,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인증제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,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평가제를 도입하여 줄넘기를 활성화하고 습니다</a:t>
            </a:r>
            <a:endParaRPr lang="en-US" altLang="ko-KR" sz="1400" dirty="0" smtClean="0">
              <a:latin typeface="휴먼모음T" pitchFamily="18" charset="-127"/>
              <a:ea typeface="휴먼모음T" pitchFamily="18" charset="-127"/>
            </a:endParaRPr>
          </a:p>
          <a:p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    현재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10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개 도장에 한국줄넘기협회 프로그램 도입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6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개월 후 태권도 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수련생</a:t>
            </a:r>
            <a:endParaRPr lang="en-US" altLang="ko-KR" sz="1400" dirty="0" smtClean="0">
              <a:latin typeface="휴먼모음T" pitchFamily="18" charset="-127"/>
              <a:ea typeface="휴먼모음T" pitchFamily="18" charset="-127"/>
            </a:endParaRPr>
          </a:p>
          <a:p>
            <a:pPr algn="ctr"/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  70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명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~90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명이였던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수련생들이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90~110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명으로 </a:t>
            </a:r>
            <a:r>
              <a:rPr lang="ko-KR" altLang="en-US" sz="1400" dirty="0" err="1" smtClean="0">
                <a:latin typeface="휴먼모음T" pitchFamily="18" charset="-127"/>
                <a:ea typeface="휴먼모음T" pitchFamily="18" charset="-127"/>
              </a:rPr>
              <a:t>수련생증가와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줄넘기 교육생 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30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명</a:t>
            </a:r>
            <a:r>
              <a:rPr lang="en-US" altLang="ko-KR" sz="1400" dirty="0" smtClean="0">
                <a:latin typeface="휴먼모음T" pitchFamily="18" charset="-127"/>
                <a:ea typeface="휴먼모음T" pitchFamily="18" charset="-127"/>
              </a:rPr>
              <a:t>~50</a:t>
            </a:r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명</a:t>
            </a:r>
            <a:endParaRPr lang="en-US" altLang="ko-KR" sz="1400" dirty="0" smtClean="0">
              <a:latin typeface="휴먼모음T" pitchFamily="18" charset="-127"/>
              <a:ea typeface="휴먼모음T" pitchFamily="18" charset="-127"/>
            </a:endParaRPr>
          </a:p>
          <a:p>
            <a:r>
              <a:rPr lang="ko-KR" altLang="en-US" sz="1400" dirty="0" smtClean="0">
                <a:latin typeface="휴먼모음T" pitchFamily="18" charset="-127"/>
                <a:ea typeface="휴먼모음T" pitchFamily="18" charset="-127"/>
              </a:rPr>
              <a:t>     이상 신규 교육생이 입관하여 현 어려운 무도 교육에 활기를 띄어 주고 있습니다</a:t>
            </a:r>
            <a:endParaRPr lang="en-US" altLang="ko-KR" sz="1400" dirty="0" smtClean="0">
              <a:latin typeface="휴먼모음T" pitchFamily="18" charset="-127"/>
              <a:ea typeface="휴먼모음T" pitchFamily="18" charset="-127"/>
            </a:endParaRPr>
          </a:p>
          <a:p>
            <a:pPr algn="ctr"/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관장님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,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사범님께 </a:t>
            </a:r>
            <a:r>
              <a:rPr lang="ko-KR" altLang="en-US" sz="1600" dirty="0" err="1" smtClean="0">
                <a:latin typeface="휴먼모음T" pitchFamily="18" charset="-127"/>
                <a:ea typeface="휴먼모음T" pitchFamily="18" charset="-127"/>
              </a:rPr>
              <a:t>자신있게</a:t>
            </a:r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 소개해 드립니다 </a:t>
            </a:r>
            <a:endParaRPr lang="en-US" altLang="ko-KR" sz="1600" dirty="0" smtClean="0"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2572524" y="25048"/>
            <a:ext cx="4285476" cy="642609"/>
            <a:chOff x="2572524" y="54076"/>
            <a:chExt cx="4285476" cy="707925"/>
          </a:xfrm>
        </p:grpSpPr>
        <p:pic>
          <p:nvPicPr>
            <p:cNvPr id="22" name="그림 21" descr="%C1%E2~1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41168" y="56456"/>
              <a:ext cx="720080" cy="704528"/>
            </a:xfrm>
            <a:prstGeom prst="rect">
              <a:avLst/>
            </a:prstGeom>
          </p:spPr>
        </p:pic>
        <p:pic>
          <p:nvPicPr>
            <p:cNvPr id="23" name="그림 22" descr="%C1%E2~4.JPG"/>
            <p:cNvPicPr>
              <a:picLocks noChangeAspect="1"/>
            </p:cNvPicPr>
            <p:nvPr/>
          </p:nvPicPr>
          <p:blipFill>
            <a:blip r:embed="rId9" cstate="print"/>
            <a:srcRect r="2818"/>
            <a:stretch>
              <a:fillRect/>
            </a:stretch>
          </p:blipFill>
          <p:spPr>
            <a:xfrm>
              <a:off x="4218032" y="57033"/>
              <a:ext cx="723136" cy="704968"/>
            </a:xfrm>
            <a:prstGeom prst="rect">
              <a:avLst/>
            </a:prstGeom>
          </p:spPr>
        </p:pic>
        <p:pic>
          <p:nvPicPr>
            <p:cNvPr id="25" name="그림 24" descr="SDFDSF.bmp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493865" y="54076"/>
              <a:ext cx="722578" cy="705600"/>
            </a:xfrm>
            <a:prstGeom prst="rect">
              <a:avLst/>
            </a:prstGeom>
          </p:spPr>
        </p:pic>
        <p:sp>
          <p:nvSpPr>
            <p:cNvPr id="26" name="직사각형 25"/>
            <p:cNvSpPr/>
            <p:nvPr/>
          </p:nvSpPr>
          <p:spPr>
            <a:xfrm>
              <a:off x="2572524" y="56456"/>
              <a:ext cx="936104" cy="70452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6381328" y="56456"/>
              <a:ext cx="476672" cy="70452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661248" y="56456"/>
              <a:ext cx="720080" cy="70452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45" name="직선 연결선 44"/>
          <p:cNvCxnSpPr/>
          <p:nvPr/>
        </p:nvCxnSpPr>
        <p:spPr>
          <a:xfrm>
            <a:off x="836712" y="5241032"/>
            <a:ext cx="0" cy="10801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0" y="9584754"/>
            <a:ext cx="53732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/>
          <p:cNvCxnSpPr>
            <a:endCxn id="52" idx="1"/>
          </p:cNvCxnSpPr>
          <p:nvPr/>
        </p:nvCxnSpPr>
        <p:spPr>
          <a:xfrm flipV="1">
            <a:off x="0" y="9392235"/>
            <a:ext cx="1376772" cy="2526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376772" y="9222958"/>
            <a:ext cx="3852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latin typeface="휴먼모음T" pitchFamily="18" charset="-127"/>
                <a:ea typeface="휴먼모음T" pitchFamily="18" charset="-127"/>
              </a:rPr>
              <a:t>문의전화 </a:t>
            </a:r>
            <a:r>
              <a:rPr lang="en-US" altLang="ko-KR" sz="1600" dirty="0" smtClean="0">
                <a:latin typeface="휴먼모음T" pitchFamily="18" charset="-127"/>
                <a:ea typeface="휴먼모음T" pitchFamily="18" charset="-127"/>
              </a:rPr>
              <a:t>02-558-0930 / 010-3893-7129</a:t>
            </a:r>
            <a:endParaRPr lang="ko-KR" altLang="en-US" sz="1600" dirty="0"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301</Words>
  <Application>Microsoft Office PowerPoint</Application>
  <PresentationFormat>A4 용지(210x297mm)</PresentationFormat>
  <Paragraphs>46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Owner</cp:lastModifiedBy>
  <cp:revision>118</cp:revision>
  <dcterms:created xsi:type="dcterms:W3CDTF">2012-04-27T05:39:13Z</dcterms:created>
  <dcterms:modified xsi:type="dcterms:W3CDTF">2012-10-18T09:20:28Z</dcterms:modified>
</cp:coreProperties>
</file>